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2"/>
  </p:sldMasterIdLst>
  <p:notesMasterIdLst>
    <p:notesMasterId r:id="rId17"/>
  </p:notesMasterIdLst>
  <p:handoutMasterIdLst>
    <p:handoutMasterId r:id="rId18"/>
  </p:handoutMasterIdLst>
  <p:sldIdLst>
    <p:sldId id="256" r:id="rId3"/>
    <p:sldId id="328" r:id="rId4"/>
    <p:sldId id="291" r:id="rId5"/>
    <p:sldId id="321" r:id="rId6"/>
    <p:sldId id="323" r:id="rId7"/>
    <p:sldId id="318" r:id="rId8"/>
    <p:sldId id="322" r:id="rId9"/>
    <p:sldId id="311" r:id="rId10"/>
    <p:sldId id="312" r:id="rId11"/>
    <p:sldId id="325" r:id="rId12"/>
    <p:sldId id="327" r:id="rId13"/>
    <p:sldId id="314" r:id="rId14"/>
    <p:sldId id="324" r:id="rId15"/>
    <p:sldId id="326" r:id="rId16"/>
  </p:sldIdLst>
  <p:sldSz cx="9144000" cy="6858000" type="screen4x3"/>
  <p:notesSz cx="7010400" cy="9296400"/>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4">
          <p15:clr>
            <a:srgbClr val="A4A3A4"/>
          </p15:clr>
        </p15:guide>
        <p15:guide id="2" orient="horz" pos="720">
          <p15:clr>
            <a:srgbClr val="A4A3A4"/>
          </p15:clr>
        </p15:guide>
        <p15:guide id="3" orient="horz" pos="4176">
          <p15:clr>
            <a:srgbClr val="A4A3A4"/>
          </p15:clr>
        </p15:guide>
        <p15:guide id="4" orient="horz" pos="1872">
          <p15:clr>
            <a:srgbClr val="A4A3A4"/>
          </p15:clr>
        </p15:guide>
        <p15:guide id="5" orient="horz" pos="3600">
          <p15:clr>
            <a:srgbClr val="A4A3A4"/>
          </p15:clr>
        </p15:guide>
        <p15:guide id="6" orient="horz" pos="3408">
          <p15:clr>
            <a:srgbClr val="A4A3A4"/>
          </p15:clr>
        </p15:guide>
        <p15:guide id="7" orient="horz" pos="2496">
          <p15:clr>
            <a:srgbClr val="A4A3A4"/>
          </p15:clr>
        </p15:guide>
        <p15:guide id="8" orient="horz" pos="1152">
          <p15:clr>
            <a:srgbClr val="A4A3A4"/>
          </p15:clr>
        </p15:guide>
        <p15:guide id="9" pos="5759">
          <p15:clr>
            <a:srgbClr val="A4A3A4"/>
          </p15:clr>
        </p15:guide>
        <p15:guide id="10" pos="52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wers, Peg" initials="PP" lastIdx="24" clrIdx="0"/>
  <p:cmAuthor id="1" name="Diane Amato" initials="D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2888"/>
    <a:srgbClr val="151651"/>
    <a:srgbClr val="141313"/>
    <a:srgbClr val="182285"/>
    <a:srgbClr val="C0C1BF"/>
    <a:srgbClr val="1F497D"/>
    <a:srgbClr val="E6EC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4079" autoAdjust="0"/>
  </p:normalViewPr>
  <p:slideViewPr>
    <p:cSldViewPr>
      <p:cViewPr varScale="1">
        <p:scale>
          <a:sx n="57" d="100"/>
          <a:sy n="57" d="100"/>
        </p:scale>
        <p:origin x="2194" y="48"/>
      </p:cViewPr>
      <p:guideLst>
        <p:guide orient="horz" pos="144"/>
        <p:guide orient="horz" pos="720"/>
        <p:guide orient="horz" pos="4176"/>
        <p:guide orient="horz" pos="1872"/>
        <p:guide orient="horz" pos="3600"/>
        <p:guide orient="horz" pos="3408"/>
        <p:guide orient="horz" pos="2496"/>
        <p:guide orient="horz" pos="1152"/>
        <p:guide pos="5759"/>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50" d="100"/>
          <a:sy n="150" d="100"/>
        </p:scale>
        <p:origin x="-1768" y="-5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9-28T12:35:06.256" idx="7">
    <p:pos x="106" y="106"/>
    <p:text>keep chart.  Also include that we do renewals now for existing clients and why a new mortgage client would care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12-05T13:49:45.397" idx="19">
    <p:pos x="10" y="10"/>
    <p:text>refresh and streamline.  Include info on why clients would want to finance their home - avoid the one time large foreign exchange costs, no prepayment penalty, close in CDN or US etc.</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defTabSz="914090" eaLnBrk="0" hangingPunct="0">
              <a:defRPr sz="1200">
                <a:latin typeface="Arial" charset="0"/>
                <a:ea typeface="ＭＳ Ｐゴシック" charset="0"/>
                <a:cs typeface="ＭＳ Ｐゴシック" charset="0"/>
              </a:defRPr>
            </a:lvl1pPr>
          </a:lstStyle>
          <a:p>
            <a:pPr>
              <a:defRPr/>
            </a:pPr>
            <a:endParaRPr lang="en-CA"/>
          </a:p>
        </p:txBody>
      </p:sp>
      <p:sp>
        <p:nvSpPr>
          <p:cNvPr id="15363" name="Rectangle 3"/>
          <p:cNvSpPr>
            <a:spLocks noGrp="1" noChangeArrowheads="1"/>
          </p:cNvSpPr>
          <p:nvPr>
            <p:ph type="dt" sz="quarter" idx="1"/>
          </p:nvPr>
        </p:nvSpPr>
        <p:spPr bwMode="auto">
          <a:xfrm>
            <a:off x="3971925"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r" defTabSz="914090" eaLnBrk="0" hangingPunct="0">
              <a:defRPr sz="1200">
                <a:latin typeface="Arial" charset="0"/>
                <a:ea typeface="ＭＳ Ｐゴシック" charset="0"/>
                <a:cs typeface="ＭＳ Ｐゴシック" charset="0"/>
              </a:defRPr>
            </a:lvl1pPr>
          </a:lstStyle>
          <a:p>
            <a:pPr>
              <a:defRPr/>
            </a:pPr>
            <a:endParaRPr lang="en-CA"/>
          </a:p>
        </p:txBody>
      </p:sp>
      <p:sp>
        <p:nvSpPr>
          <p:cNvPr id="15364" name="Rectangle 4"/>
          <p:cNvSpPr>
            <a:spLocks noGrp="1" noChangeArrowheads="1"/>
          </p:cNvSpPr>
          <p:nvPr>
            <p:ph type="ftr" sz="quarter" idx="2"/>
          </p:nvPr>
        </p:nvSpPr>
        <p:spPr bwMode="auto">
          <a:xfrm>
            <a:off x="0" y="8831263"/>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lvl1pPr defTabSz="914090" eaLnBrk="0" hangingPunct="0">
              <a:defRPr sz="1200">
                <a:latin typeface="Arial" charset="0"/>
                <a:ea typeface="ＭＳ Ｐゴシック" charset="0"/>
                <a:cs typeface="ＭＳ Ｐゴシック" charset="0"/>
              </a:defRPr>
            </a:lvl1pPr>
          </a:lstStyle>
          <a:p>
            <a:pPr>
              <a:defRPr/>
            </a:pPr>
            <a:endParaRPr lang="en-CA"/>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lvl1pPr algn="r" defTabSz="912813">
              <a:defRPr sz="1200"/>
            </a:lvl1pPr>
          </a:lstStyle>
          <a:p>
            <a:fld id="{7A479587-FFBF-7B43-99BC-90AABB95BDC6}" type="slidenum">
              <a:rPr lang="en-US"/>
              <a:pPr/>
              <a:t>‹#›</a:t>
            </a:fld>
            <a:endParaRPr lang="en-US"/>
          </a:p>
        </p:txBody>
      </p:sp>
    </p:spTree>
    <p:extLst>
      <p:ext uri="{BB962C8B-B14F-4D97-AF65-F5344CB8AC3E}">
        <p14:creationId xmlns:p14="http://schemas.microsoft.com/office/powerpoint/2010/main" val="1143520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defTabSz="914090" eaLnBrk="0" hangingPunct="0">
              <a:defRPr sz="1200">
                <a:latin typeface="Arial" charset="0"/>
                <a:ea typeface="ＭＳ Ｐゴシック" charset="0"/>
                <a:cs typeface="ＭＳ Ｐゴシック" charset="0"/>
              </a:defRPr>
            </a:lvl1pPr>
          </a:lstStyle>
          <a:p>
            <a:pPr>
              <a:defRPr/>
            </a:pPr>
            <a:endParaRPr lang="en-CA"/>
          </a:p>
        </p:txBody>
      </p:sp>
      <p:sp>
        <p:nvSpPr>
          <p:cNvPr id="22531" name="Rectangle 3"/>
          <p:cNvSpPr>
            <a:spLocks noGrp="1" noChangeArrowheads="1"/>
          </p:cNvSpPr>
          <p:nvPr>
            <p:ph type="dt" idx="1"/>
          </p:nvPr>
        </p:nvSpPr>
        <p:spPr bwMode="auto">
          <a:xfrm>
            <a:off x="3971925"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algn="r" defTabSz="914090" eaLnBrk="0" hangingPunct="0">
              <a:defRPr sz="1200">
                <a:latin typeface="Arial" charset="0"/>
                <a:ea typeface="ＭＳ Ｐゴシック" charset="0"/>
                <a:cs typeface="ＭＳ Ｐゴシック"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3" name="Rectangle 5"/>
          <p:cNvSpPr>
            <a:spLocks noGrp="1" noChangeArrowheads="1"/>
          </p:cNvSpPr>
          <p:nvPr>
            <p:ph type="body" sz="quarter" idx="3"/>
          </p:nvPr>
        </p:nvSpPr>
        <p:spPr bwMode="auto">
          <a:xfrm>
            <a:off x="933450" y="4416425"/>
            <a:ext cx="5143500" cy="418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831263"/>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lvl1pPr defTabSz="914090" eaLnBrk="0" hangingPunct="0">
              <a:defRPr sz="1200">
                <a:latin typeface="Arial" charset="0"/>
                <a:ea typeface="ＭＳ Ｐゴシック" charset="0"/>
                <a:cs typeface="ＭＳ Ｐゴシック" charset="0"/>
              </a:defRPr>
            </a:lvl1pPr>
          </a:lstStyle>
          <a:p>
            <a:pPr>
              <a:defRPr/>
            </a:pPr>
            <a:endParaRPr lang="en-CA"/>
          </a:p>
        </p:txBody>
      </p:sp>
      <p:sp>
        <p:nvSpPr>
          <p:cNvPr id="22535" name="Rectangle 7"/>
          <p:cNvSpPr>
            <a:spLocks noGrp="1" noChangeArrowheads="1"/>
          </p:cNvSpPr>
          <p:nvPr>
            <p:ph type="sldNum" sz="quarter" idx="5"/>
          </p:nvPr>
        </p:nvSpPr>
        <p:spPr bwMode="auto">
          <a:xfrm>
            <a:off x="3971925" y="8831263"/>
            <a:ext cx="2865438"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lvl1pPr algn="r" defTabSz="912813">
              <a:defRPr sz="1000"/>
            </a:lvl1pPr>
          </a:lstStyle>
          <a:p>
            <a:fld id="{A7600C01-DF3A-C042-98B2-DAB2B8FC9D2C}" type="slidenum">
              <a:rPr lang="en-US"/>
              <a:pPr/>
              <a:t>‹#›</a:t>
            </a:fld>
            <a:endParaRPr lang="en-US"/>
          </a:p>
        </p:txBody>
      </p:sp>
    </p:spTree>
    <p:extLst>
      <p:ext uri="{BB962C8B-B14F-4D97-AF65-F5344CB8AC3E}">
        <p14:creationId xmlns:p14="http://schemas.microsoft.com/office/powerpoint/2010/main" val="188849863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600"/>
      </a:spcBef>
      <a:spcAft>
        <a:spcPct val="0"/>
      </a:spcAft>
      <a:defRPr sz="1000" kern="1200">
        <a:solidFill>
          <a:schemeClr val="tx1"/>
        </a:solidFill>
        <a:latin typeface="Arial" pitchFamily="-111" charset="-52"/>
        <a:ea typeface="ＭＳ Ｐゴシック" pitchFamily="-111" charset="-128"/>
        <a:cs typeface="ＭＳ Ｐゴシック" pitchFamily="-111" charset="-128"/>
      </a:defRPr>
    </a:lvl1pPr>
    <a:lvl2pPr marL="457200" indent="-228600" algn="l" rtl="0" eaLnBrk="0" fontAlgn="base" hangingPunct="0">
      <a:spcBef>
        <a:spcPct val="30000"/>
      </a:spcBef>
      <a:spcAft>
        <a:spcPct val="0"/>
      </a:spcAft>
      <a:buFont typeface="Calibri" charset="0"/>
      <a:buAutoNum type="arabicPeriod"/>
      <a:defRPr sz="1000" kern="1200">
        <a:solidFill>
          <a:schemeClr val="tx1"/>
        </a:solidFill>
        <a:latin typeface="Arial" pitchFamily="-111" charset="-52"/>
        <a:ea typeface="ＭＳ Ｐゴシック" pitchFamily="-111" charset="-128"/>
        <a:cs typeface="+mn-cs"/>
      </a:defRPr>
    </a:lvl2pPr>
    <a:lvl3pPr marL="593725" indent="-136525" algn="l" rtl="0" eaLnBrk="0" fontAlgn="base" hangingPunct="0">
      <a:spcBef>
        <a:spcPct val="30000"/>
      </a:spcBef>
      <a:spcAft>
        <a:spcPct val="0"/>
      </a:spcAft>
      <a:buFont typeface="Arial" charset="0"/>
      <a:buChar char="•"/>
      <a:defRPr sz="1000" kern="1200">
        <a:solidFill>
          <a:schemeClr val="tx1"/>
        </a:solidFill>
        <a:latin typeface="Arial" pitchFamily="-111" charset="-52"/>
        <a:ea typeface="ＭＳ Ｐゴシック" charset="0"/>
        <a:cs typeface="Geneva" charset="-128"/>
      </a:defRPr>
    </a:lvl3pPr>
    <a:lvl4pPr marL="685800" algn="l" rtl="0" eaLnBrk="0" fontAlgn="base" hangingPunct="0">
      <a:spcBef>
        <a:spcPct val="30000"/>
      </a:spcBef>
      <a:spcAft>
        <a:spcPct val="0"/>
      </a:spcAft>
      <a:defRPr sz="1000" kern="1200">
        <a:solidFill>
          <a:schemeClr val="tx1"/>
        </a:solidFill>
        <a:latin typeface="Arial" pitchFamily="-111" charset="-52"/>
        <a:ea typeface="ＭＳ Ｐゴシック" charset="0"/>
        <a:cs typeface="Geneva"/>
      </a:defRPr>
    </a:lvl4pPr>
    <a:lvl5pPr marL="914400" algn="l" rtl="0" eaLnBrk="0" fontAlgn="base" hangingPunct="0">
      <a:spcBef>
        <a:spcPct val="30000"/>
      </a:spcBef>
      <a:spcAft>
        <a:spcPct val="0"/>
      </a:spcAft>
      <a:defRPr sz="1000" kern="1200">
        <a:solidFill>
          <a:schemeClr val="tx1"/>
        </a:solidFill>
        <a:latin typeface="Arial" pitchFamily="-111" charset="-52"/>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Hello, and welcome to our session.  I am here today to talk about buying a home in the U.S. </a:t>
            </a: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 </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In today’s session, I will go over some of the benefits of buying </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property in the U.S., and how RBC Bank can make it easier for you. </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 </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For</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instance, y</a:t>
            </a:r>
            <a:r>
              <a:rPr lang="en-US" sz="1000" kern="1200" dirty="0" smtClean="0">
                <a:solidFill>
                  <a:schemeClr val="tx1"/>
                </a:solidFill>
                <a:effectLst/>
                <a:latin typeface="Arial" pitchFamily="-111" charset="-52"/>
                <a:ea typeface="ＭＳ Ｐゴシック" pitchFamily="-111" charset="-128"/>
                <a:cs typeface="ＭＳ Ｐゴシック" pitchFamily="-111" charset="-128"/>
              </a:rPr>
              <a:t>ou’ll be pleased to hear how it’s easier for Canadians to get a mortgage in the U.S., which makes home ownership much more attainable than ever before.  </a:t>
            </a:r>
            <a:r>
              <a:rPr lang="en-US" sz="1000" kern="1200" dirty="0" smtClean="0">
                <a:solidFill>
                  <a:schemeClr val="tx1"/>
                </a:solidFill>
                <a:effectLst/>
                <a:latin typeface="Arial" charset="0"/>
                <a:ea typeface="ＭＳ Ｐゴシック" charset="0"/>
                <a:cs typeface="ＭＳ Ｐゴシック" charset="0"/>
              </a:rPr>
              <a:t>We will also briefly cover </a:t>
            </a:r>
            <a:r>
              <a:rPr lang="en-US" sz="1000" kern="1200" baseline="0" dirty="0" smtClean="0">
                <a:solidFill>
                  <a:schemeClr val="tx1"/>
                </a:solidFill>
                <a:effectLst/>
                <a:latin typeface="Arial" charset="0"/>
                <a:ea typeface="ＭＳ Ｐゴシック" charset="0"/>
                <a:cs typeface="ＭＳ Ｐゴシック" charset="0"/>
              </a:rPr>
              <a:t>the mortgage process in the U.S., as it is a bit different from the process in Canada. By the end, you’ll have the information you need to move forward with finding the perfect U.S. home!</a:t>
            </a:r>
          </a:p>
          <a:p>
            <a:endParaRPr lang="en-US" sz="1000" kern="1200" baseline="0" dirty="0" smtClean="0">
              <a:solidFill>
                <a:schemeClr val="tx1"/>
              </a:solidFill>
              <a:effectLst/>
              <a:latin typeface="Arial" charset="0"/>
              <a:ea typeface="ＭＳ Ｐゴシック" charset="0"/>
              <a:cs typeface="ＭＳ Ｐゴシック" charset="0"/>
            </a:endParaRPr>
          </a:p>
          <a:p>
            <a:r>
              <a:rPr lang="en-US" sz="1000" kern="1200" baseline="0" dirty="0" smtClean="0">
                <a:solidFill>
                  <a:schemeClr val="tx1"/>
                </a:solidFill>
                <a:effectLst/>
                <a:latin typeface="Arial" charset="0"/>
                <a:ea typeface="ＭＳ Ｐゴシック" charset="0"/>
                <a:cs typeface="ＭＳ Ｐゴシック" charset="0"/>
              </a:rPr>
              <a:t>Ready to get started?</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541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00C01-DF3A-C042-98B2-DAB2B8FC9D2C}" type="slidenum">
              <a:rPr lang="en-US" smtClean="0"/>
              <a:pPr/>
              <a:t>10</a:t>
            </a:fld>
            <a:endParaRPr lang="en-US"/>
          </a:p>
        </p:txBody>
      </p:sp>
    </p:spTree>
    <p:extLst>
      <p:ext uri="{BB962C8B-B14F-4D97-AF65-F5344CB8AC3E}">
        <p14:creationId xmlns:p14="http://schemas.microsoft.com/office/powerpoint/2010/main" val="418468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00C01-DF3A-C042-98B2-DAB2B8FC9D2C}" type="slidenum">
              <a:rPr lang="en-US" smtClean="0"/>
              <a:pPr/>
              <a:t>11</a:t>
            </a:fld>
            <a:endParaRPr lang="en-US"/>
          </a:p>
        </p:txBody>
      </p:sp>
    </p:spTree>
    <p:extLst>
      <p:ext uri="{BB962C8B-B14F-4D97-AF65-F5344CB8AC3E}">
        <p14:creationId xmlns:p14="http://schemas.microsoft.com/office/powerpoint/2010/main" val="401785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US" dirty="0" smtClean="0">
                <a:latin typeface="Arial" charset="0"/>
                <a:ea typeface="ＭＳ Ｐゴシック" charset="0"/>
                <a:cs typeface="ＭＳ Ｐゴシック" charset="0"/>
              </a:rPr>
              <a:t>There are some differences between the</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mortgage</a:t>
            </a:r>
            <a:r>
              <a:rPr lang="en-US" baseline="0" dirty="0" smtClean="0">
                <a:latin typeface="Arial" charset="0"/>
                <a:ea typeface="ＭＳ Ｐゴシック" charset="0"/>
                <a:cs typeface="ＭＳ Ｐゴシック" charset="0"/>
              </a:rPr>
              <a:t> process in the U.S. compared with Canada, however, with the main one being the mortgage processing timeline. While in Canada it can take just a few days, in the U.S. it is typically a 30-45 day process.</a:t>
            </a:r>
          </a:p>
          <a:p>
            <a:endParaRPr lang="en-US" baseline="0" dirty="0" smtClean="0">
              <a:latin typeface="Arial" charset="0"/>
              <a:ea typeface="ＭＳ Ｐゴシック" charset="0"/>
              <a:cs typeface="ＭＳ Ｐゴシック" charset="0"/>
            </a:endParaRPr>
          </a:p>
          <a:p>
            <a:r>
              <a:rPr lang="en-US" baseline="0" dirty="0" smtClean="0">
                <a:latin typeface="Arial" charset="0"/>
                <a:ea typeface="ＭＳ Ｐゴシック" charset="0"/>
                <a:cs typeface="ＭＳ Ｐゴシック" charset="0"/>
              </a:rPr>
              <a:t>This is a snapshot of the mortgage process from beginning to end. I do want to point out that before you even apply for financing, it’s best to get pre-qualified so that you know how much you can afford. Pre-qualification is in fact so common in the U.S. that your real estate agent may ask you if you have been pre-qualified before showing you around. If you’re at the shopping stage, we can arrange a pre-qualification for you, generally as quickly as the next day.</a:t>
            </a:r>
          </a:p>
          <a:p>
            <a:endParaRPr lang="en-US" baseline="0" dirty="0" smtClean="0">
              <a:latin typeface="Arial" charset="0"/>
              <a:ea typeface="ＭＳ Ｐゴシック" charset="0"/>
              <a:cs typeface="ＭＳ Ｐゴシック" charset="0"/>
            </a:endParaRPr>
          </a:p>
          <a:p>
            <a:r>
              <a:rPr lang="en-US" baseline="0" dirty="0" smtClean="0">
                <a:latin typeface="Arial" charset="0"/>
                <a:ea typeface="ＭＳ Ｐゴシック" charset="0"/>
                <a:cs typeface="ＭＳ Ｐゴシック" charset="0"/>
              </a:rPr>
              <a:t>When you’re ready to apply, our cross-border mortgage specialists will work with you to determine your best mortgage options and let you know which documents you’ll need to provide.</a:t>
            </a:r>
          </a:p>
          <a:p>
            <a:endParaRPr lang="en-US" baseline="0" dirty="0" smtClean="0">
              <a:latin typeface="Arial" charset="0"/>
              <a:ea typeface="ＭＳ Ｐゴシック" charset="0"/>
              <a:cs typeface="ＭＳ Ｐゴシック" charset="0"/>
            </a:endParaRPr>
          </a:p>
          <a:p>
            <a:r>
              <a:rPr lang="en-US" baseline="0" dirty="0" smtClean="0">
                <a:latin typeface="Arial" charset="0"/>
                <a:ea typeface="ＭＳ Ｐゴシック" charset="0"/>
                <a:cs typeface="ＭＳ Ｐゴシック" charset="0"/>
              </a:rPr>
              <a:t>During the Application Review stage, we’ll take a look at your documents and make sure you have everything you need. A cross-border mortgage specialist will send you a conditional approval letter that will be valid for 60 days, and make sure all the paperwork is in order.</a:t>
            </a:r>
          </a:p>
          <a:p>
            <a:endParaRPr lang="en-US" baseline="0" dirty="0" smtClean="0">
              <a:latin typeface="Arial" charset="0"/>
              <a:ea typeface="ＭＳ Ｐゴシック" charset="0"/>
              <a:cs typeface="ＭＳ Ｐゴシック" charset="0"/>
            </a:endParaRPr>
          </a:p>
          <a:p>
            <a:r>
              <a:rPr lang="en-US" baseline="0" dirty="0" smtClean="0">
                <a:latin typeface="Arial" charset="0"/>
                <a:ea typeface="ＭＳ Ｐゴシック" charset="0"/>
                <a:cs typeface="ＭＳ Ｐゴシック" charset="0"/>
              </a:rPr>
              <a:t>During the Mortgage Processing stage, we will verify your income and source of funds, and make sure the mortgage meets all the conditions for approval.</a:t>
            </a:r>
          </a:p>
          <a:p>
            <a:endParaRPr lang="en-US" baseline="0" dirty="0" smtClean="0">
              <a:latin typeface="Arial" charset="0"/>
              <a:ea typeface="ＭＳ Ｐゴシック" charset="0"/>
              <a:cs typeface="ＭＳ Ｐゴシック" charset="0"/>
            </a:endParaRPr>
          </a:p>
          <a:p>
            <a:r>
              <a:rPr lang="en-US" baseline="0" smtClean="0">
                <a:latin typeface="Arial" charset="0"/>
                <a:ea typeface="ＭＳ Ｐゴシック" charset="0"/>
                <a:cs typeface="ＭＳ Ｐゴシック" charset="0"/>
              </a:rPr>
              <a:t>Then when </a:t>
            </a:r>
            <a:r>
              <a:rPr lang="en-US" baseline="0" dirty="0" smtClean="0">
                <a:latin typeface="Arial" charset="0"/>
                <a:ea typeface="ＭＳ Ｐゴシック" charset="0"/>
                <a:cs typeface="ＭＳ Ｐゴシック" charset="0"/>
              </a:rPr>
              <a:t>it comes to closing your loan, we’ll make sure all parties have everything in place and walk you through the last things you need to provide. As I’ve already mentioned, we can also help you close your mortgage in the U.S. or in Canada. We’ll also provide ongoing service, helping you with any of your home financing needs.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3119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If you’re thinking about buying a home south of the border, RBC can</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help</a:t>
            </a:r>
            <a:r>
              <a:rPr lang="en-US" sz="1000" kern="1200" dirty="0" smtClean="0">
                <a:solidFill>
                  <a:schemeClr val="tx1"/>
                </a:solidFill>
                <a:effectLst/>
                <a:latin typeface="Arial" pitchFamily="-111" charset="-52"/>
                <a:ea typeface="ＭＳ Ｐゴシック" pitchFamily="-111" charset="-128"/>
                <a:cs typeface="ＭＳ Ｐゴシック" pitchFamily="-111" charset="-128"/>
              </a:rPr>
              <a:t>! I can even help you get the process started today and facilitate your next steps. Our cross-border mortgage specialists can also help you with things such as finding a realtor, recommending a lawyer, and helping you through your mortgage application. </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 </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Please</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let me know if you’re ready to take the next step, or if you have any questions about buying a home in the U.S.</a:t>
            </a:r>
          </a:p>
          <a:p>
            <a:endParaRPr lang="en-US" sz="1000" kern="1200" baseline="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Thank you for your time today.</a:t>
            </a:r>
            <a:endParaRPr lang="en-CA" sz="1000" kern="1200" dirty="0">
              <a:solidFill>
                <a:schemeClr val="tx1"/>
              </a:solidFill>
              <a:effectLst/>
              <a:latin typeface="Arial" pitchFamily="-111" charset="-52"/>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99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If you’re thinking about buying a home south of the border, RBC can</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help</a:t>
            </a:r>
            <a:r>
              <a:rPr lang="en-US" sz="1000" kern="1200" dirty="0" smtClean="0">
                <a:solidFill>
                  <a:schemeClr val="tx1"/>
                </a:solidFill>
                <a:effectLst/>
                <a:latin typeface="Arial" pitchFamily="-111" charset="-52"/>
                <a:ea typeface="ＭＳ Ｐゴシック" pitchFamily="-111" charset="-128"/>
                <a:cs typeface="ＭＳ Ｐゴシック" pitchFamily="-111" charset="-128"/>
              </a:rPr>
              <a:t>! I can even help you get the process started today and facilitate your next steps. Our cross-border mortgage specialists can also help you with things such as finding a realtor, recommending a lawyer, and helping you through your mortgage application. </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 </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Please</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let me know if you’re ready to take the next step, or if you have any questions about buying a home in the U.S.</a:t>
            </a:r>
          </a:p>
          <a:p>
            <a:endParaRPr lang="en-US" sz="1000" kern="1200" baseline="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Thank you for your time today.</a:t>
            </a:r>
            <a:endParaRPr lang="en-CA" sz="1000" kern="1200" dirty="0">
              <a:solidFill>
                <a:schemeClr val="tx1"/>
              </a:solidFill>
              <a:effectLst/>
              <a:latin typeface="Arial" pitchFamily="-111" charset="-52"/>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423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00C01-DF3A-C042-98B2-DAB2B8FC9D2C}" type="slidenum">
              <a:rPr lang="en-US" smtClean="0"/>
              <a:pPr/>
              <a:t>2</a:t>
            </a:fld>
            <a:endParaRPr lang="en-US"/>
          </a:p>
        </p:txBody>
      </p:sp>
    </p:spTree>
    <p:extLst>
      <p:ext uri="{BB962C8B-B14F-4D97-AF65-F5344CB8AC3E}">
        <p14:creationId xmlns:p14="http://schemas.microsoft.com/office/powerpoint/2010/main" val="212459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US" dirty="0" smtClean="0">
                <a:latin typeface="Arial" charset="0"/>
                <a:ea typeface="ＭＳ Ｐゴシック" charset="0"/>
                <a:cs typeface="ＭＳ Ｐゴシック" charset="0"/>
              </a:rPr>
              <a:t>Do you know anyone who owns</a:t>
            </a:r>
            <a:r>
              <a:rPr lang="en-US" baseline="0" dirty="0" smtClean="0">
                <a:latin typeface="Arial" charset="0"/>
                <a:ea typeface="ＭＳ Ｐゴシック" charset="0"/>
                <a:cs typeface="ＭＳ Ｐゴシック" charset="0"/>
              </a:rPr>
              <a:t> property in the U.S.? It may not surprise you to learn that Canadians are the second largest group of foreign buyers of U.S. property, investing over $19 billion – and $7 billion in Florida alone.  In fact, Canadians own over $50 billion in real estate assets just in Florida!</a:t>
            </a:r>
          </a:p>
          <a:p>
            <a:endParaRPr lang="en-US" baseline="0" dirty="0" smtClean="0">
              <a:latin typeface="Arial" charset="0"/>
              <a:ea typeface="ＭＳ Ｐゴシック" charset="0"/>
              <a:cs typeface="ＭＳ Ｐゴシック" charset="0"/>
            </a:endParaRPr>
          </a:p>
          <a:p>
            <a:r>
              <a:rPr lang="en-US" baseline="0" dirty="0" smtClean="0">
                <a:latin typeface="Arial" charset="0"/>
                <a:ea typeface="ＭＳ Ｐゴシック" charset="0"/>
                <a:cs typeface="ＭＳ Ｐゴシック" charset="0"/>
              </a:rPr>
              <a:t>Clearly, Canadians are keen to purchase property in the U.S. and even a weaker </a:t>
            </a:r>
            <a:r>
              <a:rPr lang="en-US" baseline="0" dirty="0" err="1" smtClean="0">
                <a:latin typeface="Arial" charset="0"/>
                <a:ea typeface="ＭＳ Ｐゴシック" charset="0"/>
                <a:cs typeface="ＭＳ Ｐゴシック" charset="0"/>
              </a:rPr>
              <a:t>loonie</a:t>
            </a:r>
            <a:r>
              <a:rPr lang="en-US" baseline="0" dirty="0" smtClean="0">
                <a:latin typeface="Arial" charset="0"/>
                <a:ea typeface="ＭＳ Ｐゴシック" charset="0"/>
                <a:cs typeface="ＭＳ Ｐゴシック" charset="0"/>
              </a:rPr>
              <a:t> isn’t keeping us away.</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58805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US" sz="1000" dirty="0" smtClean="0">
                <a:solidFill>
                  <a:srgbClr val="182285"/>
                </a:solidFill>
                <a:latin typeface="Arial" charset="0"/>
                <a:ea typeface="ＭＳ Ｐゴシック" charset="0"/>
                <a:cs typeface="ＭＳ Ｐゴシック" charset="0"/>
              </a:rPr>
              <a:t>So why are Canadians so interested in buying U.S. property?</a:t>
            </a:r>
            <a:r>
              <a:rPr lang="en-US" sz="1000" baseline="0" dirty="0" smtClean="0">
                <a:solidFill>
                  <a:srgbClr val="182285"/>
                </a:solidFill>
                <a:latin typeface="Arial" charset="0"/>
                <a:ea typeface="ＭＳ Ｐゴシック" charset="0"/>
                <a:cs typeface="ＭＳ Ｐゴシック" charset="0"/>
              </a:rPr>
              <a:t> For one, affordability plays a large role, as r</a:t>
            </a:r>
            <a:r>
              <a:rPr lang="en-US" sz="1000" dirty="0" smtClean="0">
                <a:solidFill>
                  <a:srgbClr val="182285"/>
                </a:solidFill>
                <a:latin typeface="Arial" charset="0"/>
                <a:ea typeface="ＭＳ Ｐゴシック" charset="0"/>
                <a:cs typeface="ＭＳ Ｐゴシック" charset="0"/>
              </a:rPr>
              <a:t>eal estate in the U.S. is often much more affordable than Canada. For example, an average home in Calgary costs $456,100 CAD, while a comparable home in Fort Worth, Texas averages only $174,400 USD.  And a two-bedroom</a:t>
            </a:r>
            <a:r>
              <a:rPr lang="en-US" sz="1000" baseline="0" dirty="0" smtClean="0">
                <a:solidFill>
                  <a:srgbClr val="182285"/>
                </a:solidFill>
                <a:latin typeface="Arial" charset="0"/>
                <a:ea typeface="ＭＳ Ｐゴシック" charset="0"/>
                <a:cs typeface="ＭＳ Ｐゴシック" charset="0"/>
              </a:rPr>
              <a:t> condo in Toronto will cost 2-3 times as much as one would in Orlando.  </a:t>
            </a:r>
            <a:r>
              <a:rPr lang="en-US" sz="1000" dirty="0" smtClean="0">
                <a:solidFill>
                  <a:srgbClr val="182285"/>
                </a:solidFill>
                <a:latin typeface="Arial" charset="0"/>
                <a:ea typeface="ＭＳ Ｐゴシック" charset="0"/>
                <a:cs typeface="ＭＳ Ｐゴシック" charset="0"/>
              </a:rPr>
              <a:t>Similar savings can be found in many Sunbelt hot spots,</a:t>
            </a:r>
            <a:r>
              <a:rPr lang="en-US" sz="1000" baseline="0" dirty="0" smtClean="0">
                <a:solidFill>
                  <a:srgbClr val="182285"/>
                </a:solidFill>
                <a:latin typeface="Arial" charset="0"/>
                <a:ea typeface="ＭＳ Ｐゴシック" charset="0"/>
                <a:cs typeface="ＭＳ Ｐゴシック" charset="0"/>
              </a:rPr>
              <a:t> and many exciting, emerging regions in the U.S. offer very economical housing options.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6051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Another reason buying property in the U.S. can be a great option for Canadians</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a:t>
            </a:r>
            <a:r>
              <a:rPr lang="en-US" sz="1000" kern="1200" dirty="0" smtClean="0">
                <a:solidFill>
                  <a:schemeClr val="tx1"/>
                </a:solidFill>
                <a:effectLst/>
                <a:latin typeface="Arial" pitchFamily="-111" charset="-52"/>
                <a:ea typeface="ＭＳ Ｐゴシック" pitchFamily="-111" charset="-128"/>
                <a:cs typeface="ＭＳ Ｐゴシック" pitchFamily="-111" charset="-128"/>
              </a:rPr>
              <a:t>is the rental income you can earn.  If you’re currently renting property, you could save money by purchasing a house or condo to use during your visits south, then renting it out the rest of the year. The rental income would be paid in U.S. dollars so there’s no exchange rate to worry about, and this income could cover mortgage payments, U.S. taxes, insurance and homeowner association fees.</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 </a:t>
            </a:r>
            <a:endParaRPr lang="en-CA" sz="1000" kern="1200" dirty="0">
              <a:solidFill>
                <a:schemeClr val="tx1"/>
              </a:solidFill>
              <a:effectLst/>
              <a:latin typeface="Arial" pitchFamily="-111" charset="-52"/>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764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US" dirty="0" smtClean="0">
                <a:latin typeface="Arial" charset="0"/>
                <a:ea typeface="ＭＳ Ｐゴシック" charset="0"/>
                <a:cs typeface="ＭＳ Ｐゴシック" charset="0"/>
              </a:rPr>
              <a:t>And that brings to me to the Canadian dollar. As you can see, and as I’m sure you know, the Canadian dollar has not been that strong for the last few years, and below</a:t>
            </a:r>
            <a:r>
              <a:rPr lang="en-US" baseline="0" dirty="0" smtClean="0">
                <a:latin typeface="Arial" charset="0"/>
                <a:ea typeface="ＭＳ Ｐゴシック" charset="0"/>
                <a:cs typeface="ＭＳ Ｐゴシック" charset="0"/>
              </a:rPr>
              <a:t> parity with the U.S. for decades</a:t>
            </a:r>
            <a:r>
              <a:rPr lang="en-US" dirty="0" smtClean="0">
                <a:latin typeface="Arial" charset="0"/>
                <a:ea typeface="ＭＳ Ｐゴシック" charset="0"/>
                <a:cs typeface="ＭＳ Ｐゴシック" charset="0"/>
              </a:rPr>
              <a:t>, with</a:t>
            </a:r>
            <a:r>
              <a:rPr lang="en-US" baseline="0" dirty="0" smtClean="0">
                <a:latin typeface="Arial" charset="0"/>
                <a:ea typeface="ＭＳ Ｐゴシック" charset="0"/>
                <a:cs typeface="ＭＳ Ｐゴシック" charset="0"/>
              </a:rPr>
              <a:t> the exception of some spikes in 2007 and 2011. </a:t>
            </a:r>
            <a:r>
              <a:rPr lang="en-US" sz="1000" kern="1200" dirty="0" smtClean="0">
                <a:solidFill>
                  <a:schemeClr val="tx1"/>
                </a:solidFill>
                <a:effectLst/>
                <a:latin typeface="Arial" pitchFamily="-111" charset="-52"/>
                <a:ea typeface="ＭＳ Ｐゴシック" pitchFamily="-111" charset="-128"/>
                <a:cs typeface="ＭＳ Ｐゴシック" pitchFamily="-111" charset="-128"/>
              </a:rPr>
              <a:t>When then the Canadian dollar is low against U.S. currency like</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this</a:t>
            </a:r>
            <a:r>
              <a:rPr lang="en-US" sz="1000" kern="1200" dirty="0" smtClean="0">
                <a:solidFill>
                  <a:schemeClr val="tx1"/>
                </a:solidFill>
                <a:effectLst/>
                <a:latin typeface="Arial" pitchFamily="-111" charset="-52"/>
                <a:ea typeface="ＭＳ Ｐゴシック" pitchFamily="-111" charset="-128"/>
                <a:cs typeface="ＭＳ Ｐゴシック" pitchFamily="-111" charset="-128"/>
              </a:rPr>
              <a:t>, many</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Canadians fe</a:t>
            </a:r>
            <a:r>
              <a:rPr lang="en-US" sz="1000" kern="1200" dirty="0" smtClean="0">
                <a:solidFill>
                  <a:schemeClr val="tx1"/>
                </a:solidFill>
                <a:effectLst/>
                <a:latin typeface="Arial" pitchFamily="-111" charset="-52"/>
                <a:ea typeface="ＭＳ Ｐゴシック" pitchFamily="-111" charset="-128"/>
                <a:cs typeface="ＭＳ Ｐゴシック" pitchFamily="-111" charset="-128"/>
              </a:rPr>
              <a:t>el that buying a home in the U.S. is cost prohibitive</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While U.S. home ownership by Canadians is still strong, there are many potential buyers out there who shy away from making a purchase.</a:t>
            </a:r>
          </a:p>
          <a:p>
            <a:endParaRPr lang="en-US" sz="1000" kern="1200" baseline="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But that has largely been because </a:t>
            </a:r>
            <a:r>
              <a:rPr lang="en-US" sz="1000" kern="1200" dirty="0" smtClean="0">
                <a:solidFill>
                  <a:schemeClr val="tx1"/>
                </a:solidFill>
                <a:effectLst/>
                <a:latin typeface="Arial" pitchFamily="-111" charset="-52"/>
                <a:ea typeface="ＭＳ Ｐゴシック" pitchFamily="-111" charset="-128"/>
                <a:cs typeface="ＭＳ Ｐゴシック" pitchFamily="-111" charset="-128"/>
              </a:rPr>
              <a:t>historically, many Canadians have felt that paying cash is the only real option for acquiring property in the U.S. </a:t>
            </a:r>
            <a:endParaRPr lang="en-US" dirty="0">
              <a:latin typeface="Arial" charset="0"/>
              <a:ea typeface="ＭＳ Ｐゴシック" charset="0"/>
              <a:cs typeface="ＭＳ Ｐゴシック" charset="0"/>
            </a:endParaRPr>
          </a:p>
        </p:txBody>
      </p:sp>
      <p:sp>
        <p:nvSpPr>
          <p:cNvPr id="14340" name="Slide Number Placeholder 3"/>
          <p:cNvSpPr>
            <a:spLocks noGrp="1"/>
          </p:cNvSpPr>
          <p:nvPr>
            <p:ph type="sldNum" sz="quarter" idx="5"/>
          </p:nvPr>
        </p:nvSpPr>
        <p:spPr>
          <a:noFill/>
        </p:spPr>
        <p:txBody>
          <a:bodyPr/>
          <a:lstStyle>
            <a:lvl1pPr defTabSz="912813">
              <a:defRPr sz="1600">
                <a:solidFill>
                  <a:schemeClr val="tx1"/>
                </a:solidFill>
                <a:latin typeface="Arial" charset="0"/>
                <a:ea typeface="ＭＳ Ｐゴシック" charset="0"/>
                <a:cs typeface="ＭＳ Ｐゴシック" charset="0"/>
              </a:defRPr>
            </a:lvl1pPr>
            <a:lvl2pPr marL="742950" indent="-285750" defTabSz="912813">
              <a:defRPr sz="1600">
                <a:solidFill>
                  <a:schemeClr val="tx1"/>
                </a:solidFill>
                <a:latin typeface="Arial" charset="0"/>
                <a:ea typeface="ＭＳ Ｐゴシック" charset="0"/>
              </a:defRPr>
            </a:lvl2pPr>
            <a:lvl3pPr marL="1143000" indent="-228600" defTabSz="912813">
              <a:defRPr sz="1600">
                <a:solidFill>
                  <a:schemeClr val="tx1"/>
                </a:solidFill>
                <a:latin typeface="Arial" charset="0"/>
                <a:ea typeface="ＭＳ Ｐゴシック" charset="0"/>
              </a:defRPr>
            </a:lvl3pPr>
            <a:lvl4pPr marL="1600200" indent="-228600" defTabSz="912813">
              <a:defRPr sz="1600">
                <a:solidFill>
                  <a:schemeClr val="tx1"/>
                </a:solidFill>
                <a:latin typeface="Arial" charset="0"/>
                <a:ea typeface="ＭＳ Ｐゴシック" charset="0"/>
              </a:defRPr>
            </a:lvl4pPr>
            <a:lvl5pPr marL="2057400" indent="-228600" defTabSz="912813">
              <a:defRPr sz="16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0"/>
              </a:defRPr>
            </a:lvl9pPr>
          </a:lstStyle>
          <a:p>
            <a:fld id="{E7A8A9BB-5DD9-8D42-ACA4-92D3748C151D}" type="slidenum">
              <a:rPr lang="en-US" sz="1000"/>
              <a:pPr/>
              <a:t>6</a:t>
            </a:fld>
            <a:endParaRPr lang="en-US" sz="1000"/>
          </a:p>
        </p:txBody>
      </p:sp>
    </p:spTree>
    <p:extLst>
      <p:ext uri="{BB962C8B-B14F-4D97-AF65-F5344CB8AC3E}">
        <p14:creationId xmlns:p14="http://schemas.microsoft.com/office/powerpoint/2010/main" val="256332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CA" sz="1000" kern="1200" dirty="0" smtClean="0">
                <a:solidFill>
                  <a:schemeClr val="tx1"/>
                </a:solidFill>
                <a:effectLst/>
                <a:latin typeface="Arial" pitchFamily="-111" charset="-52"/>
                <a:ea typeface="ＭＳ Ｐゴシック" pitchFamily="-111" charset="-128"/>
                <a:cs typeface="ＭＳ Ｐゴシック" pitchFamily="-111" charset="-128"/>
              </a:rPr>
              <a:t>But things</a:t>
            </a:r>
            <a:r>
              <a:rPr lang="en-CA" sz="1000" kern="1200" baseline="0" dirty="0" smtClean="0">
                <a:solidFill>
                  <a:schemeClr val="tx1"/>
                </a:solidFill>
                <a:effectLst/>
                <a:latin typeface="Arial" pitchFamily="-111" charset="-52"/>
                <a:ea typeface="ＭＳ Ｐゴシック" pitchFamily="-111" charset="-128"/>
                <a:cs typeface="ＭＳ Ｐゴシック" pitchFamily="-111" charset="-128"/>
              </a:rPr>
              <a:t> have changed, and financing a U.S. home purchase is a very viable, cost-effective option for buying property south of the border.</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 </a:t>
            </a:r>
            <a:endParaRPr lang="en-CA" sz="1000" kern="1200" dirty="0" smtClean="0">
              <a:solidFill>
                <a:schemeClr val="tx1"/>
              </a:solidFill>
              <a:effectLst/>
              <a:latin typeface="Arial" pitchFamily="-111" charset="-52"/>
              <a:ea typeface="ＭＳ Ｐゴシック" pitchFamily="-111" charset="-128"/>
              <a:cs typeface="ＭＳ Ｐゴシック" pitchFamily="-111" charset="-128"/>
            </a:endParaRPr>
          </a:p>
          <a:p>
            <a:r>
              <a:rPr lang="en-US" sz="1000" kern="1200" dirty="0" smtClean="0">
                <a:solidFill>
                  <a:schemeClr val="tx1"/>
                </a:solidFill>
                <a:effectLst/>
                <a:latin typeface="Arial" pitchFamily="-111" charset="-52"/>
                <a:ea typeface="ＭＳ Ｐゴシック" pitchFamily="-111" charset="-128"/>
                <a:cs typeface="ＭＳ Ｐゴシック" pitchFamily="-111" charset="-128"/>
              </a:rPr>
              <a:t>Because mortgage payments are spread out over time, the one-time impact of foreign exchange is reduced, saving you a significant amount of money on the purchase.   As you can see in the example on the screen, there is a significant difference</a:t>
            </a:r>
            <a:r>
              <a:rPr lang="en-US" sz="1000" kern="1200" baseline="0" dirty="0" smtClean="0">
                <a:solidFill>
                  <a:schemeClr val="tx1"/>
                </a:solidFill>
                <a:effectLst/>
                <a:latin typeface="Arial" pitchFamily="-111" charset="-52"/>
                <a:ea typeface="ＭＳ Ｐゴシック" pitchFamily="-111" charset="-128"/>
                <a:cs typeface="ＭＳ Ｐゴシック" pitchFamily="-111" charset="-128"/>
              </a:rPr>
              <a:t> in exchange costs if you decide to finance a home purchase, versus choosing to pay cash up front.</a:t>
            </a:r>
          </a:p>
          <a:p>
            <a:endParaRPr lang="en-US" sz="1000" kern="1200" baseline="0" dirty="0" smtClean="0">
              <a:solidFill>
                <a:schemeClr val="tx1"/>
              </a:solidFill>
              <a:effectLst/>
              <a:latin typeface="Arial" pitchFamily="-111" charset="-52"/>
              <a:ea typeface="ＭＳ Ｐゴシック" pitchFamily="-111" charset="-128"/>
              <a:cs typeface="ＭＳ Ｐゴシック" pitchFamily="-111" charset="-128"/>
            </a:endParaRPr>
          </a:p>
          <a:p>
            <a:r>
              <a:rPr lang="en-CA" sz="1000" kern="1200" baseline="0" dirty="0" smtClean="0">
                <a:solidFill>
                  <a:schemeClr val="tx1"/>
                </a:solidFill>
                <a:effectLst/>
                <a:latin typeface="Arial" pitchFamily="-111" charset="-52"/>
                <a:ea typeface="ＭＳ Ｐゴシック" pitchFamily="-111" charset="-128"/>
                <a:cs typeface="ＭＳ Ｐゴシック" pitchFamily="-111" charset="-128"/>
              </a:rPr>
              <a:t>And it’s much easier to finance a home purchase than it has been in the past.  Especially with cross-border mortgage solutions like those offered by RBC Bank.</a:t>
            </a:r>
            <a:endParaRPr lang="en-CA" sz="1000" kern="1200" dirty="0">
              <a:solidFill>
                <a:schemeClr val="tx1"/>
              </a:solidFill>
              <a:effectLst/>
              <a:latin typeface="Arial" pitchFamily="-111" charset="-52"/>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1984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US" dirty="0" smtClean="0">
                <a:latin typeface="Arial" charset="0"/>
                <a:ea typeface="ＭＳ Ｐゴシック" charset="0"/>
                <a:cs typeface="ＭＳ Ｐゴシック" charset="0"/>
              </a:rPr>
              <a:t>When it comes to our mortgage</a:t>
            </a:r>
            <a:r>
              <a:rPr lang="en-US" baseline="0" dirty="0" smtClean="0">
                <a:latin typeface="Arial" charset="0"/>
                <a:ea typeface="ＭＳ Ｐゴシック" charset="0"/>
                <a:cs typeface="ＭＳ Ｐゴシック" charset="0"/>
              </a:rPr>
              <a:t> solutions, we offer 3, 5 and 7 year terms for single family homes, condos and townhomes. At the end of the term, you can request a renewal, and lock in a fixed rate for another 3, 5 or 7 years at no cost. The process only takes 1-2 weeks, making it really easy to maintain an affordable mortgage on your U.S. home.</a:t>
            </a:r>
          </a:p>
          <a:p>
            <a:endParaRPr lang="en-US" baseline="0" dirty="0" smtClean="0">
              <a:latin typeface="Arial" charset="0"/>
              <a:ea typeface="ＭＳ Ｐゴシック" charset="0"/>
              <a:cs typeface="ＭＳ Ｐゴシック" charset="0"/>
            </a:endParaRPr>
          </a:p>
          <a:p>
            <a:r>
              <a:rPr lang="en-US" baseline="0" dirty="0" smtClean="0">
                <a:latin typeface="Arial" charset="0"/>
                <a:ea typeface="ＭＳ Ｐゴシック" charset="0"/>
                <a:cs typeface="ＭＳ Ｐゴシック" charset="0"/>
              </a:rPr>
              <a:t>You’ll notice there is a difference in the down payment amount if you are purchasing a primary or secondary home versus an investment property, but otherwise the process is fairly similar regardless of the type of property you’re buying.</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4961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pPr marL="0" marR="0" indent="0" algn="l" defTabSz="914400" rtl="0" eaLnBrk="0" fontAlgn="base" latinLnBrk="0" hangingPunct="0">
              <a:lnSpc>
                <a:spcPct val="100000"/>
              </a:lnSpc>
              <a:spcBef>
                <a:spcPts val="600"/>
              </a:spcBef>
              <a:spcAft>
                <a:spcPct val="0"/>
              </a:spcAft>
              <a:buClrTx/>
              <a:buSzTx/>
              <a:buFontTx/>
              <a:buNone/>
              <a:tabLst/>
              <a:defRPr/>
            </a:pPr>
            <a:r>
              <a:rPr lang="en-US" sz="1000" dirty="0" smtClean="0">
                <a:solidFill>
                  <a:srgbClr val="182285"/>
                </a:solidFill>
                <a:latin typeface="Arial" charset="0"/>
                <a:ea typeface="ＭＳ Ｐゴシック" charset="0"/>
                <a:cs typeface="ＭＳ Ｐゴシック" charset="0"/>
              </a:rPr>
              <a:t>At RBC, we’re experts in helping Canadians buy U.S. property.</a:t>
            </a:r>
            <a:r>
              <a:rPr lang="en-US" sz="1000" baseline="0" dirty="0" smtClean="0">
                <a:solidFill>
                  <a:srgbClr val="182285"/>
                </a:solidFill>
                <a:latin typeface="Arial" charset="0"/>
                <a:ea typeface="ＭＳ Ｐゴシック" charset="0"/>
                <a:cs typeface="ＭＳ Ｐゴシック" charset="0"/>
              </a:rPr>
              <a:t> We’re the only lender dedicated to helping Canadians buy anywhere in the States, </a:t>
            </a:r>
            <a:r>
              <a:rPr lang="en-US" sz="1000" dirty="0" smtClean="0">
                <a:solidFill>
                  <a:srgbClr val="182285"/>
                </a:solidFill>
                <a:latin typeface="Arial" charset="0"/>
                <a:ea typeface="ＭＳ Ｐゴシック" charset="0"/>
                <a:cs typeface="ＭＳ Ｐゴシック" charset="0"/>
              </a:rPr>
              <a:t>and we’ll guide you every step of the way.  Here’s how we make getting a mortgage in the U.S. easier for Canadians:</a:t>
            </a:r>
          </a:p>
          <a:p>
            <a:pPr lvl="1" indent="-182563">
              <a:spcBef>
                <a:spcPts val="800"/>
              </a:spcBef>
              <a:buFont typeface="Wingdings" charset="0"/>
              <a:buChar char="§"/>
            </a:pPr>
            <a:r>
              <a:rPr lang="en-CA" dirty="0" smtClean="0">
                <a:solidFill>
                  <a:srgbClr val="002888"/>
                </a:solidFill>
                <a:latin typeface="Arial" charset="0"/>
                <a:cs typeface="Geneva" charset="0"/>
              </a:rPr>
              <a:t>We’ll use </a:t>
            </a:r>
            <a:r>
              <a:rPr lang="en-US" dirty="0" smtClean="0">
                <a:solidFill>
                  <a:srgbClr val="182285"/>
                </a:solidFill>
                <a:latin typeface="Arial" charset="0"/>
                <a:cs typeface="Geneva" charset="0"/>
              </a:rPr>
              <a:t>your Canadian credit history when reviewing your application and leverage your RBC Royal Bank relationship </a:t>
            </a:r>
          </a:p>
          <a:p>
            <a:pPr lvl="1" indent="-182563">
              <a:spcBef>
                <a:spcPts val="800"/>
              </a:spcBef>
              <a:buFont typeface="Wingdings" charset="0"/>
              <a:buChar char="§"/>
            </a:pPr>
            <a:r>
              <a:rPr lang="en-US" dirty="0" smtClean="0">
                <a:solidFill>
                  <a:srgbClr val="182285"/>
                </a:solidFill>
                <a:latin typeface="Arial" charset="0"/>
                <a:cs typeface="Geneva" charset="0"/>
              </a:rPr>
              <a:t>We provide financing in all 50 States</a:t>
            </a:r>
            <a:r>
              <a:rPr lang="en-US" baseline="0" dirty="0" smtClean="0">
                <a:solidFill>
                  <a:srgbClr val="182285"/>
                </a:solidFill>
                <a:latin typeface="Arial" charset="0"/>
                <a:cs typeface="Geneva" charset="0"/>
              </a:rPr>
              <a:t> – not just the east coast, like other cross-border providers</a:t>
            </a:r>
            <a:endParaRPr lang="en-US" dirty="0" smtClean="0">
              <a:solidFill>
                <a:srgbClr val="182285"/>
              </a:solidFill>
              <a:latin typeface="Arial" charset="0"/>
              <a:cs typeface="Geneva" charset="0"/>
            </a:endParaRPr>
          </a:p>
          <a:p>
            <a:pPr lvl="1" indent="-182563">
              <a:spcBef>
                <a:spcPts val="800"/>
              </a:spcBef>
              <a:buFont typeface="Wingdings" charset="0"/>
              <a:buChar char="§"/>
            </a:pPr>
            <a:r>
              <a:rPr lang="en-US" dirty="0" smtClean="0">
                <a:solidFill>
                  <a:srgbClr val="182285"/>
                </a:solidFill>
                <a:latin typeface="Arial" charset="0"/>
                <a:cs typeface="Geneva" charset="0"/>
              </a:rPr>
              <a:t>We never charge a foreign national premium like other U.S. lenders do</a:t>
            </a:r>
            <a:r>
              <a:rPr lang="en-US" dirty="0" smtClean="0">
                <a:solidFill>
                  <a:srgbClr val="002888"/>
                </a:solidFill>
                <a:latin typeface="Arial" charset="0"/>
                <a:cs typeface="Geneva" charset="0"/>
              </a:rPr>
              <a:t>, which</a:t>
            </a:r>
            <a:r>
              <a:rPr lang="en-US" baseline="0" dirty="0" smtClean="0">
                <a:solidFill>
                  <a:srgbClr val="002888"/>
                </a:solidFill>
                <a:latin typeface="Arial" charset="0"/>
                <a:cs typeface="Geneva" charset="0"/>
              </a:rPr>
              <a:t> can save you up to 2% on your rate </a:t>
            </a:r>
          </a:p>
          <a:p>
            <a:pPr lvl="1" indent="-182563">
              <a:spcBef>
                <a:spcPts val="800"/>
              </a:spcBef>
              <a:buFont typeface="Wingdings" charset="0"/>
              <a:buChar char="§"/>
            </a:pPr>
            <a:r>
              <a:rPr lang="en-US" dirty="0" smtClean="0">
                <a:solidFill>
                  <a:srgbClr val="182285"/>
                </a:solidFill>
                <a:latin typeface="Arial" charset="0"/>
                <a:cs typeface="Geneva" charset="0"/>
              </a:rPr>
              <a:t>We can also</a:t>
            </a:r>
            <a:r>
              <a:rPr lang="en-US" baseline="0" dirty="0" smtClean="0">
                <a:solidFill>
                  <a:srgbClr val="182285"/>
                </a:solidFill>
                <a:latin typeface="Arial" charset="0"/>
                <a:cs typeface="Geneva" charset="0"/>
              </a:rPr>
              <a:t> </a:t>
            </a:r>
            <a:r>
              <a:rPr lang="en-US" dirty="0" smtClean="0">
                <a:solidFill>
                  <a:srgbClr val="182285"/>
                </a:solidFill>
                <a:latin typeface="Arial" charset="0"/>
                <a:cs typeface="Geneva" charset="0"/>
              </a:rPr>
              <a:t>help you close your</a:t>
            </a:r>
            <a:r>
              <a:rPr lang="en-US" dirty="0" smtClean="0">
                <a:solidFill>
                  <a:srgbClr val="002888"/>
                </a:solidFill>
                <a:latin typeface="Arial" charset="0"/>
                <a:cs typeface="Geneva" charset="0"/>
              </a:rPr>
              <a:t> mortgage </a:t>
            </a:r>
            <a:r>
              <a:rPr lang="en-US" dirty="0" smtClean="0">
                <a:solidFill>
                  <a:srgbClr val="182285"/>
                </a:solidFill>
                <a:latin typeface="Arial" charset="0"/>
                <a:cs typeface="Geneva" charset="0"/>
              </a:rPr>
              <a:t>in the U.S. or Canada depending on the requirements of the state where your property is located</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66016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5" descr="cover-templa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5"/>
          <p:cNvSpPr txBox="1">
            <a:spLocks/>
          </p:cNvSpPr>
          <p:nvPr userDrawn="1"/>
        </p:nvSpPr>
        <p:spPr bwMode="auto">
          <a:xfrm>
            <a:off x="-1066800" y="4038600"/>
            <a:ext cx="2743200" cy="1066800"/>
          </a:xfrm>
          <a:prstGeom prst="rect">
            <a:avLst/>
          </a:prstGeom>
          <a:noFill/>
          <a:ln w="9525">
            <a:noFill/>
            <a:miter lim="800000"/>
            <a:headEnd/>
            <a:tailEnd/>
          </a:ln>
        </p:spPr>
        <p:txBody>
          <a:bodyPr lIns="0" rIns="0" anchor="ctr"/>
          <a:lstStyle>
            <a:lvl1pPr eaLnBrk="0" hangingPunct="0">
              <a:defRPr sz="1600">
                <a:solidFill>
                  <a:schemeClr val="tx1"/>
                </a:solidFill>
                <a:latin typeface="Arial" charset="0"/>
                <a:ea typeface="ＭＳ Ｐゴシック" charset="0"/>
                <a:cs typeface="ＭＳ Ｐゴシック" charset="0"/>
              </a:defRPr>
            </a:lvl1pPr>
            <a:lvl2pPr marL="37931725" indent="-37474525" eaLnBrk="0" hangingPunct="0">
              <a:defRPr sz="1600">
                <a:solidFill>
                  <a:schemeClr val="tx1"/>
                </a:solidFill>
                <a:latin typeface="Arial" charset="0"/>
                <a:ea typeface="ＭＳ Ｐゴシック" charset="0"/>
              </a:defRPr>
            </a:lvl2pPr>
            <a:lvl3pPr eaLnBrk="0" hangingPunct="0">
              <a:defRPr sz="1600">
                <a:solidFill>
                  <a:schemeClr val="tx1"/>
                </a:solidFill>
                <a:latin typeface="Arial" charset="0"/>
                <a:ea typeface="ＭＳ Ｐゴシック" charset="0"/>
              </a:defRPr>
            </a:lvl3pPr>
            <a:lvl4pPr eaLnBrk="0" hangingPunct="0">
              <a:defRPr sz="1600">
                <a:solidFill>
                  <a:schemeClr val="tx1"/>
                </a:solidFill>
                <a:latin typeface="Arial" charset="0"/>
                <a:ea typeface="ＭＳ Ｐゴシック" charset="0"/>
              </a:defRPr>
            </a:lvl4pPr>
            <a:lvl5pPr eaLnBrk="0" hangingPunct="0">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ts val="1200"/>
              </a:spcBef>
              <a:spcAft>
                <a:spcPts val="1400"/>
              </a:spcAft>
              <a:buClr>
                <a:schemeClr val="tx1"/>
              </a:buClr>
              <a:defRPr/>
            </a:pPr>
            <a:endParaRPr lang="en-CA" sz="2000" dirty="0" smtClean="0"/>
          </a:p>
        </p:txBody>
      </p:sp>
      <p:sp>
        <p:nvSpPr>
          <p:cNvPr id="4" name="Rectangle 3"/>
          <p:cNvSpPr>
            <a:spLocks noChangeArrowheads="1"/>
          </p:cNvSpPr>
          <p:nvPr userDrawn="1"/>
        </p:nvSpPr>
        <p:spPr bwMode="auto">
          <a:xfrm>
            <a:off x="8534400" y="6400800"/>
            <a:ext cx="609600" cy="45720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spcBef>
                <a:spcPct val="50000"/>
              </a:spcBef>
              <a:defRPr/>
            </a:pPr>
            <a:endParaRPr lang="en-US" altLang="en-US" dirty="0" smtClean="0">
              <a:cs typeface="+mn-cs"/>
            </a:endParaRPr>
          </a:p>
        </p:txBody>
      </p:sp>
      <p:pic>
        <p:nvPicPr>
          <p:cNvPr id="5" name="Picture 36" descr="RBCBANK_LogoDes_B_H_rgbR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5745163"/>
            <a:ext cx="1862138" cy="65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26077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CrossBorder_DualFlagImage-Cropped_CMYK_HRes_FNL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667000" cy="118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5" descr="rgb_grad_topbar_1"/>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00"/>
            <a:ext cx="91440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10"/>
          <p:cNvSpPr txBox="1">
            <a:spLocks noChangeArrowheads="1"/>
          </p:cNvSpPr>
          <p:nvPr userDrawn="1"/>
        </p:nvSpPr>
        <p:spPr bwMode="auto">
          <a:xfrm>
            <a:off x="8229600" y="6477000"/>
            <a:ext cx="609600" cy="152400"/>
          </a:xfrm>
          <a:prstGeom prst="rect">
            <a:avLst/>
          </a:prstGeom>
          <a:noFill/>
          <a:ln w="9525">
            <a:noFill/>
            <a:miter lim="800000"/>
            <a:headEnd/>
            <a:tailEnd/>
          </a:ln>
        </p:spPr>
        <p:txBody>
          <a:bodyPr lIns="0" tIns="0" rIns="0" bIns="0">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spcBef>
                <a:spcPct val="50000"/>
              </a:spcBef>
            </a:pPr>
            <a:fld id="{3B5C93F5-2B7A-3946-A861-C1574D0025F0}" type="slidenum">
              <a:rPr lang="en-US" sz="1000"/>
              <a:pPr algn="r">
                <a:spcBef>
                  <a:spcPct val="50000"/>
                </a:spcBef>
              </a:pPr>
              <a:t>‹#›</a:t>
            </a:fld>
            <a:endParaRPr lang="en-US" sz="1000"/>
          </a:p>
        </p:txBody>
      </p:sp>
      <p:sp>
        <p:nvSpPr>
          <p:cNvPr id="7" name="Rectangle 6"/>
          <p:cNvSpPr>
            <a:spLocks noChangeArrowheads="1"/>
          </p:cNvSpPr>
          <p:nvPr userDrawn="1"/>
        </p:nvSpPr>
        <p:spPr bwMode="auto">
          <a:xfrm>
            <a:off x="0" y="1176338"/>
            <a:ext cx="9144000" cy="11906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spcBef>
                <a:spcPct val="50000"/>
              </a:spcBef>
              <a:defRPr/>
            </a:pPr>
            <a:endParaRPr lang="en-US" altLang="en-US" dirty="0" smtClean="0">
              <a:cs typeface="+mn-cs"/>
            </a:endParaRPr>
          </a:p>
        </p:txBody>
      </p:sp>
      <p:sp>
        <p:nvSpPr>
          <p:cNvPr id="8" name="TextBox 7"/>
          <p:cNvSpPr txBox="1">
            <a:spLocks noChangeArrowheads="1"/>
          </p:cNvSpPr>
          <p:nvPr userDrawn="1"/>
        </p:nvSpPr>
        <p:spPr bwMode="auto">
          <a:xfrm>
            <a:off x="1403350" y="623888"/>
            <a:ext cx="185738"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endParaRPr lang="en-US" sz="2600" b="1" dirty="0" smtClean="0">
              <a:solidFill>
                <a:srgbClr val="002B7D"/>
              </a:solidFill>
            </a:endParaRPr>
          </a:p>
        </p:txBody>
      </p:sp>
      <p:sp>
        <p:nvSpPr>
          <p:cNvPr id="9" name="TextBox 8"/>
          <p:cNvSpPr txBox="1">
            <a:spLocks noChangeArrowheads="1"/>
          </p:cNvSpPr>
          <p:nvPr userDrawn="1"/>
        </p:nvSpPr>
        <p:spPr bwMode="auto">
          <a:xfrm>
            <a:off x="601663" y="768350"/>
            <a:ext cx="18415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endParaRPr lang="en-US" sz="2600" b="1" dirty="0" smtClean="0">
              <a:solidFill>
                <a:srgbClr val="002B7D"/>
              </a:solidFill>
            </a:endParaRPr>
          </a:p>
        </p:txBody>
      </p:sp>
      <p:sp>
        <p:nvSpPr>
          <p:cNvPr id="10" name="Rectangle 9"/>
          <p:cNvSpPr>
            <a:spLocks noChangeArrowheads="1"/>
          </p:cNvSpPr>
          <p:nvPr userDrawn="1"/>
        </p:nvSpPr>
        <p:spPr bwMode="auto">
          <a:xfrm>
            <a:off x="304800" y="381000"/>
            <a:ext cx="2133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spcBef>
                <a:spcPct val="50000"/>
              </a:spcBef>
              <a:defRPr/>
            </a:pPr>
            <a:endParaRPr lang="en-US" altLang="en-US" dirty="0" smtClean="0">
              <a:cs typeface="+mn-cs"/>
            </a:endParaRPr>
          </a:p>
        </p:txBody>
      </p:sp>
      <p:sp>
        <p:nvSpPr>
          <p:cNvPr id="21" name="Content Placeholder 20"/>
          <p:cNvSpPr>
            <a:spLocks noGrp="1"/>
          </p:cNvSpPr>
          <p:nvPr>
            <p:ph sz="quarter" idx="11"/>
          </p:nvPr>
        </p:nvSpPr>
        <p:spPr>
          <a:xfrm>
            <a:off x="914400" y="2194560"/>
            <a:ext cx="7680960" cy="4114800"/>
          </a:xfrm>
          <a:prstGeom prst="rect">
            <a:avLst/>
          </a:prstGeom>
        </p:spPr>
        <p:txBody>
          <a:bodyPr vert="horz"/>
          <a:lstStyle>
            <a:lvl1pPr marL="0" indent="0">
              <a:lnSpc>
                <a:spcPct val="90000"/>
              </a:lnSpc>
              <a:spcBef>
                <a:spcPts val="1400"/>
              </a:spcBef>
              <a:spcAft>
                <a:spcPts val="0"/>
              </a:spcAft>
              <a:defRPr sz="2000">
                <a:solidFill>
                  <a:srgbClr val="02216C"/>
                </a:solidFill>
              </a:defRPr>
            </a:lvl1pPr>
            <a:lvl2pPr indent="0">
              <a:lnSpc>
                <a:spcPct val="90000"/>
              </a:lnSpc>
              <a:spcBef>
                <a:spcPts val="1200"/>
              </a:spcBef>
              <a:spcAft>
                <a:spcPts val="0"/>
              </a:spcAft>
              <a:defRPr sz="1800" baseline="0">
                <a:solidFill>
                  <a:srgbClr val="0039A6"/>
                </a:solidFill>
                <a:latin typeface="+mn-lt"/>
                <a:cs typeface="Times"/>
              </a:defRPr>
            </a:lvl2pPr>
            <a:lvl3pPr marL="914400" indent="-182880">
              <a:spcBef>
                <a:spcPts val="600"/>
              </a:spcBef>
              <a:spcAft>
                <a:spcPts val="300"/>
              </a:spcAft>
              <a:buFont typeface="Wingdings" charset="2"/>
              <a:buChar char="§"/>
              <a:defRPr sz="1400">
                <a:solidFill>
                  <a:srgbClr val="474746"/>
                </a:solidFill>
              </a:defRPr>
            </a:lvl3pPr>
            <a:lvl4pPr marL="1280160" indent="-182880">
              <a:spcBef>
                <a:spcPts val="0"/>
              </a:spcBef>
              <a:spcAft>
                <a:spcPts val="300"/>
              </a:spcAft>
              <a:buClr>
                <a:srgbClr val="474746"/>
              </a:buClr>
              <a:defRPr sz="1200">
                <a:solidFill>
                  <a:srgbClr val="474746"/>
                </a:solidFill>
              </a:defRPr>
            </a:lvl4pPr>
            <a:lvl5pPr>
              <a:buClr>
                <a:srgbClr val="474746"/>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24"/>
          <p:cNvSpPr>
            <a:spLocks noGrp="1"/>
          </p:cNvSpPr>
          <p:nvPr>
            <p:ph type="body" sz="quarter" idx="13"/>
          </p:nvPr>
        </p:nvSpPr>
        <p:spPr>
          <a:xfrm>
            <a:off x="457200" y="1371600"/>
            <a:ext cx="8153400" cy="533400"/>
          </a:xfrm>
          <a:prstGeom prst="rect">
            <a:avLst/>
          </a:prstGeom>
        </p:spPr>
        <p:txBody>
          <a:bodyPr vert="horz" anchor="ctr" anchorCtr="0"/>
          <a:lstStyle>
            <a:lvl1pPr marL="0">
              <a:defRPr sz="2400" b="1">
                <a:solidFill>
                  <a:schemeClr val="bg1"/>
                </a:solidFill>
                <a:latin typeface="+mj-lt"/>
                <a:cs typeface="Times"/>
              </a:defRPr>
            </a:lvl1pPr>
          </a:lstStyle>
          <a:p>
            <a:pPr lvl="0"/>
            <a:r>
              <a:rPr lang="en-US" dirty="0" smtClean="0"/>
              <a:t>Click to edit</a:t>
            </a:r>
            <a:endParaRPr lang="en-US" dirty="0"/>
          </a:p>
        </p:txBody>
      </p:sp>
    </p:spTree>
    <p:extLst>
      <p:ext uri="{BB962C8B-B14F-4D97-AF65-F5344CB8AC3E}">
        <p14:creationId xmlns:p14="http://schemas.microsoft.com/office/powerpoint/2010/main" val="294519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758238" y="6557963"/>
            <a:ext cx="18415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endParaRPr lang="en-US" sz="2600" b="1" dirty="0" smtClean="0">
              <a:solidFill>
                <a:srgbClr val="002B7D"/>
              </a:solidFill>
            </a:endParaRPr>
          </a:p>
        </p:txBody>
      </p:sp>
    </p:spTree>
    <p:extLst>
      <p:ext uri="{BB962C8B-B14F-4D97-AF65-F5344CB8AC3E}">
        <p14:creationId xmlns:p14="http://schemas.microsoft.com/office/powerpoint/2010/main" val="5644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6505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6" name="Text Box 10"/>
          <p:cNvSpPr txBox="1">
            <a:spLocks noChangeArrowheads="1"/>
          </p:cNvSpPr>
          <p:nvPr userDrawn="1"/>
        </p:nvSpPr>
        <p:spPr bwMode="auto">
          <a:xfrm>
            <a:off x="8229600" y="6477000"/>
            <a:ext cx="609600" cy="152400"/>
          </a:xfrm>
          <a:prstGeom prst="rect">
            <a:avLst/>
          </a:prstGeom>
          <a:noFill/>
          <a:ln w="9525">
            <a:noFill/>
            <a:miter lim="800000"/>
            <a:headEnd/>
            <a:tailEnd/>
          </a:ln>
        </p:spPr>
        <p:txBody>
          <a:bodyPr lIns="0" tIns="0" rIns="0" bIns="0">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spcBef>
                <a:spcPct val="50000"/>
              </a:spcBef>
            </a:pPr>
            <a:fld id="{E6E96C99-FFFE-6544-989E-FA34C6950779}" type="slidenum">
              <a:rPr lang="en-US" sz="1000"/>
              <a:pPr algn="r">
                <a:spcBef>
                  <a:spcPct val="50000"/>
                </a:spcBef>
              </a:pPr>
              <a:t>‹#›</a:t>
            </a:fld>
            <a:endParaRPr lang="en-US" sz="1000"/>
          </a:p>
        </p:txBody>
      </p:sp>
      <p:pic>
        <p:nvPicPr>
          <p:cNvPr id="1027" name="Picture 36" descr="RBCBANK_LogoDes_B_H_rgbR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89800" y="350838"/>
            <a:ext cx="1603375" cy="56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10" r:id="rId1"/>
    <p:sldLayoutId id="2147485611" r:id="rId2"/>
    <p:sldLayoutId id="2147485612" r:id="rId3"/>
    <p:sldLayoutId id="2147485609" r:id="rId4"/>
  </p:sldLayoutIdLst>
  <p:timing>
    <p:tnLst>
      <p:par>
        <p:cTn id="1" dur="indefinite" restart="never" nodeType="tmRoot"/>
      </p:par>
    </p:tnLst>
  </p:timing>
  <p:hf hdr="0"/>
  <p:txStyles>
    <p:titleStyle>
      <a:lvl1pPr algn="l" rtl="0" eaLnBrk="0" fontAlgn="base" hangingPunct="0">
        <a:spcBef>
          <a:spcPct val="0"/>
        </a:spcBef>
        <a:spcAft>
          <a:spcPct val="0"/>
        </a:spcAft>
        <a:defRPr sz="1600">
          <a:solidFill>
            <a:srgbClr val="8996A0"/>
          </a:solidFill>
          <a:latin typeface="+mj-lt"/>
          <a:ea typeface="+mj-ea"/>
          <a:cs typeface="+mj-cs"/>
        </a:defRPr>
      </a:lvl1pPr>
      <a:lvl2pPr algn="l" rtl="0" eaLnBrk="0" fontAlgn="base" hangingPunct="0">
        <a:spcBef>
          <a:spcPct val="0"/>
        </a:spcBef>
        <a:spcAft>
          <a:spcPct val="0"/>
        </a:spcAft>
        <a:defRPr sz="1600">
          <a:solidFill>
            <a:srgbClr val="8996A0"/>
          </a:solidFill>
          <a:latin typeface="Arial" pitchFamily="-111" charset="-52"/>
          <a:ea typeface="ＭＳ Ｐゴシック" pitchFamily="-111" charset="-128"/>
          <a:cs typeface="ＭＳ Ｐゴシック" pitchFamily="-111" charset="-128"/>
        </a:defRPr>
      </a:lvl2pPr>
      <a:lvl3pPr algn="l" rtl="0" eaLnBrk="0" fontAlgn="base" hangingPunct="0">
        <a:spcBef>
          <a:spcPct val="0"/>
        </a:spcBef>
        <a:spcAft>
          <a:spcPct val="0"/>
        </a:spcAft>
        <a:defRPr sz="1600">
          <a:solidFill>
            <a:srgbClr val="8996A0"/>
          </a:solidFill>
          <a:latin typeface="Arial" pitchFamily="-111" charset="-52"/>
          <a:ea typeface="ＭＳ Ｐゴシック" pitchFamily="-111" charset="-128"/>
          <a:cs typeface="ＭＳ Ｐゴシック" pitchFamily="-111" charset="-128"/>
        </a:defRPr>
      </a:lvl3pPr>
      <a:lvl4pPr algn="l" rtl="0" eaLnBrk="0" fontAlgn="base" hangingPunct="0">
        <a:spcBef>
          <a:spcPct val="0"/>
        </a:spcBef>
        <a:spcAft>
          <a:spcPct val="0"/>
        </a:spcAft>
        <a:defRPr sz="1600">
          <a:solidFill>
            <a:srgbClr val="8996A0"/>
          </a:solidFill>
          <a:latin typeface="Arial" pitchFamily="-111" charset="-52"/>
          <a:ea typeface="ＭＳ Ｐゴシック" pitchFamily="-111" charset="-128"/>
          <a:cs typeface="ＭＳ Ｐゴシック" pitchFamily="-111" charset="-128"/>
        </a:defRPr>
      </a:lvl4pPr>
      <a:lvl5pPr algn="l" rtl="0" eaLnBrk="0" fontAlgn="base" hangingPunct="0">
        <a:spcBef>
          <a:spcPct val="0"/>
        </a:spcBef>
        <a:spcAft>
          <a:spcPct val="0"/>
        </a:spcAft>
        <a:defRPr sz="1600">
          <a:solidFill>
            <a:srgbClr val="8996A0"/>
          </a:solidFill>
          <a:latin typeface="Arial" pitchFamily="-111" charset="-52"/>
          <a:ea typeface="ＭＳ Ｐゴシック" pitchFamily="-111" charset="-128"/>
          <a:cs typeface="ＭＳ Ｐゴシック" pitchFamily="-111" charset="-128"/>
        </a:defRPr>
      </a:lvl5pPr>
      <a:lvl6pPr marL="457200" algn="l" rtl="0" fontAlgn="base">
        <a:spcBef>
          <a:spcPct val="0"/>
        </a:spcBef>
        <a:spcAft>
          <a:spcPct val="0"/>
        </a:spcAft>
        <a:defRPr sz="2000">
          <a:solidFill>
            <a:srgbClr val="F9F9F9"/>
          </a:solidFill>
          <a:latin typeface="Arial" pitchFamily="-111" charset="-52"/>
          <a:ea typeface="ＭＳ Ｐゴシック" pitchFamily="-111" charset="-128"/>
          <a:cs typeface="ＭＳ Ｐゴシック" pitchFamily="-111" charset="-128"/>
        </a:defRPr>
      </a:lvl6pPr>
      <a:lvl7pPr marL="914400" algn="l" rtl="0" fontAlgn="base">
        <a:spcBef>
          <a:spcPct val="0"/>
        </a:spcBef>
        <a:spcAft>
          <a:spcPct val="0"/>
        </a:spcAft>
        <a:defRPr sz="2000">
          <a:solidFill>
            <a:srgbClr val="F9F9F9"/>
          </a:solidFill>
          <a:latin typeface="Arial" pitchFamily="-111" charset="-52"/>
          <a:ea typeface="ＭＳ Ｐゴシック" pitchFamily="-111" charset="-128"/>
          <a:cs typeface="ＭＳ Ｐゴシック" pitchFamily="-111" charset="-128"/>
        </a:defRPr>
      </a:lvl7pPr>
      <a:lvl8pPr marL="1371600" algn="l" rtl="0" fontAlgn="base">
        <a:spcBef>
          <a:spcPct val="0"/>
        </a:spcBef>
        <a:spcAft>
          <a:spcPct val="0"/>
        </a:spcAft>
        <a:defRPr sz="2000">
          <a:solidFill>
            <a:srgbClr val="F9F9F9"/>
          </a:solidFill>
          <a:latin typeface="Arial" pitchFamily="-111" charset="-52"/>
          <a:ea typeface="ＭＳ Ｐゴシック" pitchFamily="-111" charset="-128"/>
          <a:cs typeface="ＭＳ Ｐゴシック" pitchFamily="-111" charset="-128"/>
        </a:defRPr>
      </a:lvl8pPr>
      <a:lvl9pPr marL="1828800" algn="l" rtl="0" fontAlgn="base">
        <a:spcBef>
          <a:spcPct val="0"/>
        </a:spcBef>
        <a:spcAft>
          <a:spcPct val="0"/>
        </a:spcAft>
        <a:defRPr sz="2000">
          <a:solidFill>
            <a:srgbClr val="F9F9F9"/>
          </a:solidFill>
          <a:latin typeface="Arial" pitchFamily="-111" charset="-52"/>
          <a:ea typeface="ＭＳ Ｐゴシック" pitchFamily="-111" charset="-128"/>
          <a:cs typeface="ＭＳ Ｐゴシック" pitchFamily="-111" charset="-128"/>
        </a:defRPr>
      </a:lvl9pPr>
    </p:titleStyle>
    <p:bodyStyle>
      <a:lvl1pPr marL="87313" indent="-87313" algn="l" rtl="0" eaLnBrk="0" fontAlgn="base" hangingPunct="0">
        <a:lnSpc>
          <a:spcPct val="90000"/>
        </a:lnSpc>
        <a:spcBef>
          <a:spcPts val="1200"/>
        </a:spcBef>
        <a:spcAft>
          <a:spcPts val="1400"/>
        </a:spcAft>
        <a:buClr>
          <a:schemeClr val="tx1"/>
        </a:buClr>
        <a:defRPr sz="2400">
          <a:solidFill>
            <a:schemeClr val="tx1"/>
          </a:solidFill>
          <a:latin typeface="+mn-lt"/>
          <a:ea typeface="+mn-ea"/>
          <a:cs typeface="+mn-cs"/>
        </a:defRPr>
      </a:lvl1pPr>
      <a:lvl2pPr marL="533400" indent="-76200" algn="l" rtl="0" eaLnBrk="0" fontAlgn="base" hangingPunct="0">
        <a:lnSpc>
          <a:spcPts val="88"/>
        </a:lnSpc>
        <a:spcBef>
          <a:spcPts val="1200"/>
        </a:spcBef>
        <a:spcAft>
          <a:spcPct val="0"/>
        </a:spcAft>
        <a:buClr>
          <a:schemeClr val="tx1"/>
        </a:buClr>
        <a:defRPr sz="2200">
          <a:solidFill>
            <a:schemeClr val="tx1"/>
          </a:solidFill>
          <a:latin typeface="+mn-lt"/>
          <a:ea typeface="+mn-ea"/>
        </a:defRPr>
      </a:lvl2pPr>
      <a:lvl3pPr marL="977900" indent="-63500" algn="l" rtl="0" eaLnBrk="0" fontAlgn="base" hangingPunct="0">
        <a:lnSpc>
          <a:spcPct val="90000"/>
        </a:lnSpc>
        <a:spcBef>
          <a:spcPts val="600"/>
        </a:spcBef>
        <a:spcAft>
          <a:spcPts val="600"/>
        </a:spcAft>
        <a:buClr>
          <a:schemeClr val="tx1"/>
        </a:buClr>
        <a:defRPr sz="2000">
          <a:solidFill>
            <a:schemeClr val="tx2"/>
          </a:solidFill>
          <a:latin typeface="+mn-lt"/>
          <a:ea typeface="ＭＳ Ｐゴシック" charset="0"/>
          <a:cs typeface="Geneva" charset="-128"/>
        </a:defRPr>
      </a:lvl3pPr>
      <a:lvl4pPr marL="1600200" indent="-228600" algn="l" rtl="0" eaLnBrk="0" fontAlgn="base" hangingPunct="0">
        <a:spcBef>
          <a:spcPct val="20000"/>
        </a:spcBef>
        <a:spcAft>
          <a:spcPct val="0"/>
        </a:spcAft>
        <a:buClr>
          <a:schemeClr val="tx1"/>
        </a:buClr>
        <a:buChar char="–"/>
        <a:defRPr sz="1600">
          <a:solidFill>
            <a:srgbClr val="0B2C7F"/>
          </a:solidFill>
          <a:latin typeface="+mn-lt"/>
          <a:ea typeface="ＭＳ Ｐゴシック" charset="0"/>
          <a:cs typeface="Geneva"/>
        </a:defRPr>
      </a:lvl4pPr>
      <a:lvl5pPr marL="2057400" indent="-228600" algn="l" rtl="0" eaLnBrk="0" fontAlgn="base" hangingPunct="0">
        <a:spcBef>
          <a:spcPct val="20000"/>
        </a:spcBef>
        <a:spcAft>
          <a:spcPct val="0"/>
        </a:spcAft>
        <a:buClr>
          <a:schemeClr val="tx1"/>
        </a:buClr>
        <a:buChar char="–"/>
        <a:defRPr sz="1600">
          <a:solidFill>
            <a:srgbClr val="0B2C7F"/>
          </a:solidFill>
          <a:latin typeface="+mn-lt"/>
          <a:ea typeface="ＭＳ Ｐゴシック" charset="-128"/>
          <a:cs typeface="ＭＳ Ｐゴシック" charset="-128"/>
        </a:defRPr>
      </a:lvl5pPr>
      <a:lvl6pPr marL="2514600" indent="-228600" algn="l" rtl="0" fontAlgn="base">
        <a:spcBef>
          <a:spcPct val="20000"/>
        </a:spcBef>
        <a:spcAft>
          <a:spcPct val="0"/>
        </a:spcAft>
        <a:buClr>
          <a:schemeClr val="tx1"/>
        </a:buClr>
        <a:buChar char="–"/>
        <a:defRPr sz="1600">
          <a:solidFill>
            <a:srgbClr val="0B2C7F"/>
          </a:solidFill>
          <a:latin typeface="+mn-lt"/>
          <a:ea typeface="+mn-ea"/>
        </a:defRPr>
      </a:lvl6pPr>
      <a:lvl7pPr marL="2971800" indent="-228600" algn="l" rtl="0" fontAlgn="base">
        <a:spcBef>
          <a:spcPct val="20000"/>
        </a:spcBef>
        <a:spcAft>
          <a:spcPct val="0"/>
        </a:spcAft>
        <a:buClr>
          <a:schemeClr val="tx1"/>
        </a:buClr>
        <a:buChar char="–"/>
        <a:defRPr sz="1600">
          <a:solidFill>
            <a:srgbClr val="0B2C7F"/>
          </a:solidFill>
          <a:latin typeface="+mn-lt"/>
          <a:ea typeface="+mn-ea"/>
        </a:defRPr>
      </a:lvl7pPr>
      <a:lvl8pPr marL="3429000" indent="-228600" algn="l" rtl="0" fontAlgn="base">
        <a:spcBef>
          <a:spcPct val="20000"/>
        </a:spcBef>
        <a:spcAft>
          <a:spcPct val="0"/>
        </a:spcAft>
        <a:buClr>
          <a:schemeClr val="tx1"/>
        </a:buClr>
        <a:buChar char="–"/>
        <a:defRPr sz="1600">
          <a:solidFill>
            <a:srgbClr val="0B2C7F"/>
          </a:solidFill>
          <a:latin typeface="+mn-lt"/>
          <a:ea typeface="+mn-ea"/>
        </a:defRPr>
      </a:lvl8pPr>
      <a:lvl9pPr marL="3886200" indent="-228600" algn="l" rtl="0" fontAlgn="base">
        <a:spcBef>
          <a:spcPct val="20000"/>
        </a:spcBef>
        <a:spcAft>
          <a:spcPct val="0"/>
        </a:spcAft>
        <a:buClr>
          <a:schemeClr val="tx1"/>
        </a:buClr>
        <a:buChar char="–"/>
        <a:defRPr sz="1600">
          <a:solidFill>
            <a:srgbClr val="0B2C7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2"/>
          <p:cNvSpPr txBox="1">
            <a:spLocks noChangeArrowheads="1"/>
          </p:cNvSpPr>
          <p:nvPr/>
        </p:nvSpPr>
        <p:spPr bwMode="auto">
          <a:xfrm>
            <a:off x="384175" y="2438400"/>
            <a:ext cx="4340225"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lnSpc>
                <a:spcPct val="90000"/>
              </a:lnSpc>
              <a:defRPr/>
            </a:pPr>
            <a:r>
              <a:rPr lang="en-US" altLang="en-US" sz="4000" dirty="0" smtClean="0">
                <a:solidFill>
                  <a:schemeClr val="bg1"/>
                </a:solidFill>
                <a:latin typeface="+mj-lt"/>
                <a:cs typeface="+mn-cs"/>
              </a:rPr>
              <a:t>RBC Bank:</a:t>
            </a:r>
            <a:endParaRPr lang="en-US" altLang="en-US" sz="4000" b="1" dirty="0" smtClean="0">
              <a:solidFill>
                <a:schemeClr val="bg1"/>
              </a:solidFill>
              <a:latin typeface="+mj-lt"/>
              <a:cs typeface="+mn-cs"/>
            </a:endParaRPr>
          </a:p>
        </p:txBody>
      </p:sp>
      <p:sp>
        <p:nvSpPr>
          <p:cNvPr id="7171" name="TextBox 4"/>
          <p:cNvSpPr txBox="1">
            <a:spLocks noChangeArrowheads="1"/>
          </p:cNvSpPr>
          <p:nvPr/>
        </p:nvSpPr>
        <p:spPr bwMode="auto">
          <a:xfrm>
            <a:off x="414338" y="3090863"/>
            <a:ext cx="4340225" cy="1480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pPr>
            <a:r>
              <a:rPr lang="en-US" sz="2400" dirty="0" smtClean="0">
                <a:solidFill>
                  <a:schemeClr val="bg1"/>
                </a:solidFill>
                <a:cs typeface="Arial" charset="0"/>
              </a:rPr>
              <a:t>Buying a Home in the U.S. with RBC Bank</a:t>
            </a:r>
            <a:endParaRPr lang="en-US" sz="2400" dirty="0">
              <a:solidFill>
                <a:schemeClr val="bg1"/>
              </a:solidFill>
              <a:cs typeface="Arial" charset="0"/>
            </a:endParaRPr>
          </a:p>
          <a:p>
            <a:pPr eaLnBrk="1" hangingPunct="1">
              <a:lnSpc>
                <a:spcPct val="90000"/>
              </a:lnSpc>
            </a:pPr>
            <a:endParaRPr lang="en-US" sz="2400" dirty="0">
              <a:solidFill>
                <a:schemeClr val="bg1"/>
              </a:solidFill>
              <a:cs typeface="Arial" charset="0"/>
            </a:endParaRPr>
          </a:p>
          <a:p>
            <a:pPr eaLnBrk="1" hangingPunct="1">
              <a:lnSpc>
                <a:spcPct val="90000"/>
              </a:lnSpc>
            </a:pPr>
            <a:r>
              <a:rPr lang="en-US" sz="1400" b="1" dirty="0">
                <a:solidFill>
                  <a:schemeClr val="bg1"/>
                </a:solidFill>
                <a:cs typeface="Arial" charset="0"/>
              </a:rPr>
              <a:t>Alain Forget , Director U.S. Business Development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latin typeface="Arial" charset="0"/>
                <a:ea typeface="ＭＳ Ｐゴシック" charset="0"/>
                <a:cs typeface="ＭＳ Ｐゴシック" charset="0"/>
              </a:rPr>
              <a:t>Limited Time Special Offer – Mortgage</a:t>
            </a:r>
            <a:r>
              <a:rPr lang="en-US" baseline="30000" dirty="0"/>
              <a:t>1</a:t>
            </a:r>
            <a:r>
              <a:rPr lang="en-US" dirty="0" smtClean="0">
                <a:latin typeface="Arial" charset="0"/>
                <a:ea typeface="ＭＳ Ｐゴシック" charset="0"/>
                <a:cs typeface="ＭＳ Ｐゴシック" charset="0"/>
              </a:rPr>
              <a:t> Sale</a:t>
            </a:r>
            <a:endParaRPr lang="en-US" dirty="0">
              <a:latin typeface="Arial" charset="0"/>
              <a:ea typeface="ＭＳ Ｐゴシック" charset="0"/>
              <a:cs typeface="ＭＳ Ｐゴシック" charset="0"/>
            </a:endParaRPr>
          </a:p>
        </p:txBody>
      </p:sp>
      <p:sp>
        <p:nvSpPr>
          <p:cNvPr id="4" name="TextBox 3"/>
          <p:cNvSpPr txBox="1"/>
          <p:nvPr/>
        </p:nvSpPr>
        <p:spPr bwMode="auto">
          <a:xfrm>
            <a:off x="457200" y="2362200"/>
            <a:ext cx="7696200" cy="1631216"/>
          </a:xfrm>
          <a:prstGeom prst="rect">
            <a:avLst/>
          </a:prstGeom>
          <a:solidFill>
            <a:schemeClr val="bg1">
              <a:lumMod val="95000"/>
            </a:schemeClr>
          </a:solidFill>
          <a:ln>
            <a:miter lim="800000"/>
            <a:headEnd/>
            <a:tailEnd/>
          </a:ln>
        </p:spPr>
        <p:txBody>
          <a:bodyPr wrap="square">
            <a:spAutoFit/>
          </a:bodyPr>
          <a:lstStyle/>
          <a:p>
            <a:pPr algn="ctr">
              <a:defRPr/>
            </a:pPr>
            <a:r>
              <a:rPr lang="en-US" sz="2000" dirty="0">
                <a:solidFill>
                  <a:srgbClr val="182285"/>
                </a:solidFill>
              </a:rPr>
              <a:t>It’s the right time to buy with great rates and now for a limited time a $0 </a:t>
            </a:r>
            <a:r>
              <a:rPr lang="en-US" sz="2000" dirty="0" smtClean="0">
                <a:solidFill>
                  <a:srgbClr val="182285"/>
                </a:solidFill>
              </a:rPr>
              <a:t>origination and underwriting  fee</a:t>
            </a:r>
            <a:r>
              <a:rPr lang="en-US" sz="2000" baseline="30000" dirty="0">
                <a:solidFill>
                  <a:srgbClr val="182285"/>
                </a:solidFill>
              </a:rPr>
              <a:t>2</a:t>
            </a:r>
            <a:r>
              <a:rPr lang="en-US" sz="2000" dirty="0" smtClean="0">
                <a:solidFill>
                  <a:srgbClr val="182285"/>
                </a:solidFill>
              </a:rPr>
              <a:t>. </a:t>
            </a:r>
          </a:p>
          <a:p>
            <a:pPr algn="ctr">
              <a:defRPr/>
            </a:pPr>
            <a:endParaRPr lang="en-US" sz="2000" dirty="0">
              <a:solidFill>
                <a:srgbClr val="182285"/>
              </a:solidFill>
            </a:endParaRPr>
          </a:p>
          <a:p>
            <a:pPr algn="ctr">
              <a:defRPr/>
            </a:pPr>
            <a:r>
              <a:rPr lang="en-US" sz="2000" dirty="0">
                <a:solidFill>
                  <a:srgbClr val="182285"/>
                </a:solidFill>
              </a:rPr>
              <a:t>Submit your application </a:t>
            </a:r>
            <a:r>
              <a:rPr lang="en-US" sz="2000" dirty="0" smtClean="0">
                <a:solidFill>
                  <a:srgbClr val="182285"/>
                </a:solidFill>
              </a:rPr>
              <a:t>between Sept. 4th and Oct. 31st 2018 and </a:t>
            </a:r>
            <a:r>
              <a:rPr lang="en-US" sz="2000" dirty="0">
                <a:solidFill>
                  <a:srgbClr val="182285"/>
                </a:solidFill>
              </a:rPr>
              <a:t>start saving!</a:t>
            </a:r>
            <a:endParaRPr lang="en-US" sz="2000" b="1" kern="0" dirty="0">
              <a:solidFill>
                <a:srgbClr val="182285"/>
              </a:solidFill>
              <a:latin typeface="+mj-lt"/>
              <a:ea typeface="+mj-ea"/>
              <a:cs typeface="+mj-cs"/>
            </a:endParaRPr>
          </a:p>
        </p:txBody>
      </p:sp>
    </p:spTree>
    <p:extLst>
      <p:ext uri="{BB962C8B-B14F-4D97-AF65-F5344CB8AC3E}">
        <p14:creationId xmlns:p14="http://schemas.microsoft.com/office/powerpoint/2010/main" val="3679841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33400" y="2194560"/>
            <a:ext cx="8061960" cy="4114800"/>
          </a:xfrm>
        </p:spPr>
        <p:txBody>
          <a:bodyPr/>
          <a:lstStyle/>
          <a:p>
            <a:pPr>
              <a:spcAft>
                <a:spcPct val="0"/>
              </a:spcAft>
            </a:pPr>
            <a:r>
              <a:rPr lang="en-US" sz="2800" b="1" dirty="0" smtClean="0">
                <a:solidFill>
                  <a:srgbClr val="141313"/>
                </a:solidFill>
                <a:latin typeface="Arial" charset="0"/>
                <a:ea typeface="ＭＳ Ｐゴシック" charset="0"/>
                <a:cs typeface="ＭＳ Ｐゴシック" charset="0"/>
              </a:rPr>
              <a:t>Getting pre-qualified is easy!</a:t>
            </a:r>
            <a:br>
              <a:rPr lang="en-US" sz="2800" b="1" dirty="0" smtClean="0">
                <a:solidFill>
                  <a:srgbClr val="141313"/>
                </a:solidFill>
                <a:latin typeface="Arial" charset="0"/>
                <a:ea typeface="ＭＳ Ｐゴシック" charset="0"/>
                <a:cs typeface="ＭＳ Ｐゴシック" charset="0"/>
              </a:rPr>
            </a:br>
            <a:endParaRPr lang="en-US" sz="2800" b="1" dirty="0">
              <a:solidFill>
                <a:srgbClr val="141313"/>
              </a:solidFill>
              <a:latin typeface="Arial" charset="0"/>
              <a:ea typeface="ＭＳ Ｐゴシック" charset="0"/>
              <a:cs typeface="ＭＳ Ｐゴシック" charset="0"/>
            </a:endParaRPr>
          </a:p>
          <a:p>
            <a:pPr marL="342900" indent="-342900">
              <a:spcAft>
                <a:spcPct val="0"/>
              </a:spcAft>
              <a:buFont typeface="Arial" panose="020B0604020202020204" pitchFamily="34" charset="0"/>
              <a:buChar char="•"/>
            </a:pPr>
            <a:r>
              <a:rPr lang="en-US" dirty="0" smtClean="0"/>
              <a:t>Takes only a few minutes to fill out the online application at </a:t>
            </a:r>
            <a:r>
              <a:rPr lang="en-US" b="1" dirty="0" smtClean="0"/>
              <a:t>rbcbank.com/prequalify</a:t>
            </a:r>
          </a:p>
          <a:p>
            <a:pPr marL="342900" indent="-342900">
              <a:spcAft>
                <a:spcPct val="0"/>
              </a:spcAft>
              <a:buFont typeface="Arial" panose="020B0604020202020204" pitchFamily="34" charset="0"/>
              <a:buChar char="•"/>
            </a:pPr>
            <a:r>
              <a:rPr lang="en-US" dirty="0" smtClean="0"/>
              <a:t>We’ll let your clients know how much they qualify for – usually within 24 hours</a:t>
            </a:r>
          </a:p>
        </p:txBody>
      </p:sp>
      <p:sp>
        <p:nvSpPr>
          <p:cNvPr id="3" name="Text Placeholder 2"/>
          <p:cNvSpPr>
            <a:spLocks noGrp="1"/>
          </p:cNvSpPr>
          <p:nvPr>
            <p:ph type="body" sz="quarter" idx="13"/>
          </p:nvPr>
        </p:nvSpPr>
        <p:spPr/>
        <p:txBody>
          <a:bodyPr/>
          <a:lstStyle/>
          <a:p>
            <a:r>
              <a:rPr lang="en-US" dirty="0" smtClean="0"/>
              <a:t>Simplified Pre-qualification</a:t>
            </a:r>
            <a:endParaRPr lang="en-US" dirty="0"/>
          </a:p>
        </p:txBody>
      </p:sp>
    </p:spTree>
    <p:extLst>
      <p:ext uri="{BB962C8B-B14F-4D97-AF65-F5344CB8AC3E}">
        <p14:creationId xmlns:p14="http://schemas.microsoft.com/office/powerpoint/2010/main" val="61344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1"/>
          </p:nvPr>
        </p:nvSpPr>
        <p:spPr bwMode="auto">
          <a:xfrm>
            <a:off x="-14416" y="2209800"/>
            <a:ext cx="8534400" cy="549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lvl="1" indent="76200">
              <a:spcAft>
                <a:spcPct val="0"/>
              </a:spcAft>
            </a:pPr>
            <a:r>
              <a:rPr lang="en-US" dirty="0" smtClean="0">
                <a:latin typeface="Arial" charset="0"/>
                <a:ea typeface="ＭＳ Ｐゴシック" charset="0"/>
                <a:cs typeface="Times" charset="0"/>
              </a:rPr>
              <a:t>Finance your U.S. property in 4 easy steps with RBC Bank:</a:t>
            </a:r>
            <a:endParaRPr lang="en-US" sz="1500" dirty="0">
              <a:latin typeface="Arial" charset="0"/>
              <a:ea typeface="ＭＳ Ｐゴシック" charset="0"/>
              <a:cs typeface="Times" charset="0"/>
            </a:endParaRPr>
          </a:p>
        </p:txBody>
      </p:sp>
      <p:sp>
        <p:nvSpPr>
          <p:cNvPr id="35842" name="Text Placeholder 3"/>
          <p:cNvSpPr>
            <a:spLocks noGrp="1"/>
          </p:cNvSpPr>
          <p:nvPr>
            <p:ph type="body" sz="quarter" idx="13"/>
          </p:nvPr>
        </p:nvSpPr>
        <p:spPr bwMode="auto">
          <a:xfrm>
            <a:off x="457200" y="1371600"/>
            <a:ext cx="8458200" cy="533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pPr>
              <a:defRPr/>
            </a:pPr>
            <a:r>
              <a:rPr lang="en-US" altLang="en-US" dirty="0" smtClean="0">
                <a:cs typeface="ＭＳ Ｐゴシック" pitchFamily="34" charset="-128"/>
              </a:rPr>
              <a:t>Mortgage process and timeline</a:t>
            </a: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84437"/>
            <a:ext cx="9144000" cy="270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1"/>
          </p:nvPr>
        </p:nvSpPr>
        <p:spPr bwMode="auto">
          <a:xfrm>
            <a:off x="0" y="2193925"/>
            <a:ext cx="8534400" cy="3216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lvl="1" indent="76200" algn="ctr">
              <a:spcAft>
                <a:spcPct val="0"/>
              </a:spcAft>
            </a:pPr>
            <a:r>
              <a:rPr lang="en-US" sz="3600" b="1" dirty="0" smtClean="0">
                <a:latin typeface="Arial" charset="0"/>
                <a:ea typeface="ＭＳ Ｐゴシック" charset="0"/>
                <a:cs typeface="Times" charset="0"/>
              </a:rPr>
              <a:t>Questions? </a:t>
            </a:r>
          </a:p>
          <a:p>
            <a:pPr marL="457200" lvl="1" indent="76200" algn="ctr">
              <a:spcAft>
                <a:spcPct val="0"/>
              </a:spcAft>
            </a:pPr>
            <a:endParaRPr lang="en-US" sz="3600" b="1" dirty="0">
              <a:latin typeface="Arial" charset="0"/>
              <a:ea typeface="ＭＳ Ｐゴシック" charset="0"/>
              <a:cs typeface="Times" charset="0"/>
            </a:endParaRPr>
          </a:p>
          <a:p>
            <a:pPr marL="457200" lvl="1" indent="76200" algn="ctr">
              <a:spcAft>
                <a:spcPct val="0"/>
              </a:spcAft>
            </a:pPr>
            <a:endParaRPr lang="en-US" sz="3600" b="1" dirty="0" smtClean="0">
              <a:latin typeface="Arial" charset="0"/>
              <a:ea typeface="ＭＳ Ｐゴシック" charset="0"/>
              <a:cs typeface="Times" charset="0"/>
            </a:endParaRPr>
          </a:p>
          <a:p>
            <a:pPr marL="457200" lvl="1" indent="76200" algn="ctr">
              <a:spcAft>
                <a:spcPct val="0"/>
              </a:spcAft>
            </a:pPr>
            <a:r>
              <a:rPr lang="en-US" sz="3600" b="1" dirty="0" smtClean="0">
                <a:latin typeface="Arial" charset="0"/>
                <a:ea typeface="ＭＳ Ｐゴシック" charset="0"/>
                <a:cs typeface="Times" charset="0"/>
              </a:rPr>
              <a:t>Thank you ! </a:t>
            </a:r>
          </a:p>
          <a:p>
            <a:pPr marL="457200" lvl="1" indent="76200">
              <a:spcAft>
                <a:spcPct val="0"/>
              </a:spcAft>
            </a:pPr>
            <a:endParaRPr lang="en-US" sz="2400" b="1" dirty="0">
              <a:latin typeface="Arial" charset="0"/>
              <a:ea typeface="ＭＳ Ｐゴシック" charset="0"/>
              <a:cs typeface="Times" charset="0"/>
            </a:endParaRPr>
          </a:p>
          <a:p>
            <a:pPr marL="457200" lvl="1" indent="76200">
              <a:spcAft>
                <a:spcPct val="0"/>
              </a:spcAft>
            </a:pPr>
            <a:endParaRPr lang="en-US" sz="2400" b="1" dirty="0" smtClean="0">
              <a:latin typeface="Arial" charset="0"/>
              <a:ea typeface="ＭＳ Ｐゴシック" charset="0"/>
              <a:cs typeface="Times" charset="0"/>
            </a:endParaRPr>
          </a:p>
          <a:p>
            <a:pPr marL="457200" lvl="1" indent="76200">
              <a:spcAft>
                <a:spcPct val="0"/>
              </a:spcAft>
            </a:pPr>
            <a:endParaRPr lang="en-US" sz="2400" b="1" dirty="0">
              <a:latin typeface="Arial" charset="0"/>
              <a:ea typeface="ＭＳ Ｐゴシック" charset="0"/>
              <a:cs typeface="Times" charset="0"/>
            </a:endParaRPr>
          </a:p>
          <a:p>
            <a:pPr marL="457200" lvl="1" indent="76200">
              <a:spcAft>
                <a:spcPct val="0"/>
              </a:spcAft>
            </a:pPr>
            <a:endParaRPr lang="en-US" sz="2400" b="1" dirty="0">
              <a:latin typeface="Arial" charset="0"/>
              <a:ea typeface="ＭＳ Ｐゴシック" charset="0"/>
              <a:cs typeface="Times" charset="0"/>
            </a:endParaRPr>
          </a:p>
        </p:txBody>
      </p:sp>
      <p:sp>
        <p:nvSpPr>
          <p:cNvPr id="35842" name="Text Placeholder 3"/>
          <p:cNvSpPr>
            <a:spLocks noGrp="1"/>
          </p:cNvSpPr>
          <p:nvPr>
            <p:ph type="body" sz="quarter" idx="13"/>
          </p:nvPr>
        </p:nvSpPr>
        <p:spPr bwMode="auto">
          <a:xfrm>
            <a:off x="457200" y="1371600"/>
            <a:ext cx="8458200" cy="533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pPr>
              <a:defRPr/>
            </a:pPr>
            <a:r>
              <a:rPr lang="en-US" altLang="en-US" dirty="0" smtClean="0">
                <a:cs typeface="ＭＳ Ｐゴシック" pitchFamily="34" charset="-128"/>
              </a:rPr>
              <a:t>Let us turn your Canadian clients U.S. home buying dreams into reality!</a:t>
            </a:r>
          </a:p>
        </p:txBody>
      </p:sp>
    </p:spTree>
    <p:extLst>
      <p:ext uri="{BB962C8B-B14F-4D97-AF65-F5344CB8AC3E}">
        <p14:creationId xmlns:p14="http://schemas.microsoft.com/office/powerpoint/2010/main" val="308981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1"/>
          </p:nvPr>
        </p:nvSpPr>
        <p:spPr bwMode="auto">
          <a:xfrm>
            <a:off x="681036" y="2193925"/>
            <a:ext cx="7853363" cy="549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900" dirty="0">
                <a:solidFill>
                  <a:srgbClr val="000000"/>
                </a:solidFill>
              </a:rPr>
              <a:t>Equal Housing Lender. Member FDIC</a:t>
            </a:r>
            <a:r>
              <a:rPr lang="en-US" sz="900" dirty="0" smtClean="0">
                <a:solidFill>
                  <a:srgbClr val="000000"/>
                </a:solidFill>
              </a:rPr>
              <a:t>.</a:t>
            </a:r>
            <a:br>
              <a:rPr lang="en-US" sz="900" dirty="0" smtClean="0">
                <a:solidFill>
                  <a:srgbClr val="000000"/>
                </a:solidFill>
              </a:rPr>
            </a:br>
            <a:r>
              <a:rPr lang="en-US" sz="900" dirty="0" smtClean="0">
                <a:solidFill>
                  <a:srgbClr val="000000"/>
                </a:solidFill>
              </a:rPr>
              <a:t>® </a:t>
            </a:r>
            <a:r>
              <a:rPr lang="en-US" sz="900" dirty="0">
                <a:solidFill>
                  <a:srgbClr val="000000"/>
                </a:solidFill>
              </a:rPr>
              <a:t>/ ™ Registered trademarks of Royal Bank of Canada. Used under </a:t>
            </a:r>
            <a:r>
              <a:rPr lang="en-US" sz="900" dirty="0" smtClean="0">
                <a:solidFill>
                  <a:srgbClr val="000000"/>
                </a:solidFill>
              </a:rPr>
              <a:t>license.</a:t>
            </a:r>
            <a:br>
              <a:rPr lang="en-US" sz="900" dirty="0" smtClean="0">
                <a:solidFill>
                  <a:srgbClr val="000000"/>
                </a:solidFill>
              </a:rPr>
            </a:br>
            <a:r>
              <a:rPr lang="en-US" sz="900" dirty="0" smtClean="0">
                <a:solidFill>
                  <a:srgbClr val="000000"/>
                </a:solidFill>
              </a:rPr>
              <a:t>RBC </a:t>
            </a:r>
            <a:r>
              <a:rPr lang="en-US" sz="900" dirty="0">
                <a:solidFill>
                  <a:srgbClr val="000000"/>
                </a:solidFill>
              </a:rPr>
              <a:t>Bank means RBC Bank (Georgia), N.A., a subsidiary of Royal Bank of Canada</a:t>
            </a:r>
            <a:r>
              <a:rPr lang="en-US" sz="900" dirty="0" smtClean="0">
                <a:solidFill>
                  <a:srgbClr val="000000"/>
                </a:solidFill>
              </a:rPr>
              <a:t>.</a:t>
            </a:r>
          </a:p>
          <a:p>
            <a:r>
              <a:rPr lang="en-US" sz="900" dirty="0" smtClean="0">
                <a:solidFill>
                  <a:srgbClr val="000000"/>
                </a:solidFill>
              </a:rPr>
              <a:t>1 </a:t>
            </a:r>
            <a:r>
              <a:rPr lang="en-US" sz="900" dirty="0">
                <a:solidFill>
                  <a:srgbClr val="000000"/>
                </a:solidFill>
              </a:rPr>
              <a:t>Mortgages are subject to approval, including verification of acceptable income, credit worthiness and property valuations. Minimum and maximum property values and maximum loan-to-value ratios apply. Homeowner’s insurance is required for all loans and lines of credit, and flood insurance is required if the property is located in a Special Flood Hazard area. Escrows may be required. There are closing costs associated with these </a:t>
            </a:r>
            <a:r>
              <a:rPr lang="en-US" sz="900" dirty="0" smtClean="0">
                <a:solidFill>
                  <a:srgbClr val="000000"/>
                </a:solidFill>
              </a:rPr>
              <a:t>products.</a:t>
            </a:r>
          </a:p>
          <a:p>
            <a:pPr>
              <a:defRPr/>
            </a:pPr>
            <a:r>
              <a:rPr lang="en-US" sz="900" dirty="0" smtClean="0">
                <a:solidFill>
                  <a:srgbClr val="000000"/>
                </a:solidFill>
              </a:rPr>
              <a:t>2 </a:t>
            </a:r>
            <a:r>
              <a:rPr lang="en-US" sz="900" dirty="0">
                <a:solidFill>
                  <a:srgbClr val="000000"/>
                </a:solidFill>
              </a:rPr>
              <a:t>To qualify for the $0 origination fee offer, loan amount must be greater than $84,500 and a full and complete application must be submitted by October 31, 2017. For loan amounts of $84,500 or less, a 1% origination fee will apply. Offer may be withdrawn or changed at any time without notice. Only new RBC Bank U.S. mortgages qualify. Clients who refinance an existing RBC Bank U.S. mortgage do not qualify. Additional RBC Bank fees and third party fees apply and are paid separately</a:t>
            </a:r>
            <a:r>
              <a:rPr lang="en-US" sz="900" dirty="0" smtClean="0">
                <a:solidFill>
                  <a:srgbClr val="000000"/>
                </a:solidFill>
              </a:rPr>
              <a:t>.</a:t>
            </a:r>
          </a:p>
          <a:p>
            <a:pPr>
              <a:defRPr/>
            </a:pPr>
            <a:r>
              <a:rPr lang="en-US" sz="900" dirty="0">
                <a:solidFill>
                  <a:srgbClr val="000000"/>
                </a:solidFill>
              </a:rPr>
              <a:t>3 Example: 3-Year ARM calculation assumes a $250,000 loan amount, 3.750% interest rate, 4.046% APR, with 20% down payment, amortized over 360 months = $1,157.79 monthly payment.  Example: 5-Year ARM calculation assumes a $250,000 loan amount, 3.875% interest rate, 4.059% APR, with 20% down payment, amortized over 360 months = $1,175.59 monthly payment.   Example: 7-Year ARM calculation assumes a $250,000 loan amount, 4.125% interest rate, 4.165% APR, with 20% down payment, amortized over 360 months = $1,211.62 monthly payment.  Rates are subject to increase after initial fixed period of loan. </a:t>
            </a:r>
          </a:p>
        </p:txBody>
      </p:sp>
      <p:sp>
        <p:nvSpPr>
          <p:cNvPr id="35842" name="Text Placeholder 3"/>
          <p:cNvSpPr>
            <a:spLocks noGrp="1"/>
          </p:cNvSpPr>
          <p:nvPr>
            <p:ph type="body" sz="quarter" idx="13"/>
          </p:nvPr>
        </p:nvSpPr>
        <p:spPr bwMode="auto">
          <a:xfrm>
            <a:off x="457200" y="1371600"/>
            <a:ext cx="8458200" cy="533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pPr>
              <a:defRPr/>
            </a:pPr>
            <a:r>
              <a:rPr lang="en-US" altLang="en-US" dirty="0" smtClean="0">
                <a:cs typeface="ＭＳ Ｐゴシック" pitchFamily="34" charset="-128"/>
              </a:rPr>
              <a:t>Disclosures</a:t>
            </a:r>
          </a:p>
        </p:txBody>
      </p:sp>
      <p:pic>
        <p:nvPicPr>
          <p:cNvPr id="2" name="Picture 1"/>
          <p:cNvPicPr>
            <a:picLocks noChangeAspect="1"/>
          </p:cNvPicPr>
          <p:nvPr/>
        </p:nvPicPr>
        <p:blipFill>
          <a:blip r:embed="rId3"/>
          <a:stretch>
            <a:fillRect/>
          </a:stretch>
        </p:blipFill>
        <p:spPr>
          <a:xfrm>
            <a:off x="216885" y="2156855"/>
            <a:ext cx="447675" cy="466725"/>
          </a:xfrm>
          <a:prstGeom prst="rect">
            <a:avLst/>
          </a:prstGeom>
        </p:spPr>
      </p:pic>
    </p:spTree>
    <p:extLst>
      <p:ext uri="{BB962C8B-B14F-4D97-AF65-F5344CB8AC3E}">
        <p14:creationId xmlns:p14="http://schemas.microsoft.com/office/powerpoint/2010/main" val="3023393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lvl="1" indent="-182563">
              <a:buFont typeface="Wingdings" panose="05000000000000000000" pitchFamily="2" charset="2"/>
              <a:buChar char="§"/>
              <a:defRPr/>
            </a:pPr>
            <a:r>
              <a:rPr lang="en-US" altLang="en-US" sz="1600" dirty="0" smtClean="0">
                <a:solidFill>
                  <a:srgbClr val="141313"/>
                </a:solidFill>
                <a:ea typeface="ＭＳ Ｐゴシック" panose="020B0600070205080204" pitchFamily="34" charset="-128"/>
                <a:cs typeface="Geneva"/>
              </a:rPr>
              <a:t>Who we are ?</a:t>
            </a:r>
          </a:p>
          <a:p>
            <a:pPr lvl="1" indent="-182563">
              <a:buFont typeface="Wingdings" panose="05000000000000000000" pitchFamily="2" charset="2"/>
              <a:buChar char="§"/>
              <a:defRPr/>
            </a:pPr>
            <a:r>
              <a:rPr lang="en-US" altLang="en-US" sz="1600" dirty="0" smtClean="0">
                <a:solidFill>
                  <a:srgbClr val="141313"/>
                </a:solidFill>
                <a:ea typeface="ＭＳ Ｐゴシック" panose="020B0600070205080204" pitchFamily="34" charset="-128"/>
                <a:cs typeface="Geneva"/>
              </a:rPr>
              <a:t>RBC Bank USA: National lender dedicated to Canadians</a:t>
            </a:r>
          </a:p>
          <a:p>
            <a:pPr lvl="1" indent="-182563">
              <a:buFont typeface="Wingdings" panose="05000000000000000000" pitchFamily="2" charset="2"/>
              <a:buChar char="§"/>
              <a:defRPr/>
            </a:pPr>
            <a:r>
              <a:rPr lang="en-US" altLang="en-US" sz="1600" dirty="0" smtClean="0">
                <a:solidFill>
                  <a:srgbClr val="141313"/>
                </a:solidFill>
                <a:ea typeface="ＭＳ Ｐゴシック" panose="020B0600070205080204" pitchFamily="34" charset="-128"/>
                <a:cs typeface="Geneva"/>
              </a:rPr>
              <a:t>Brand recognition and cultural understanding (considerations, differences)</a:t>
            </a:r>
          </a:p>
          <a:p>
            <a:pPr lvl="1" indent="-182563">
              <a:buFont typeface="Wingdings" panose="05000000000000000000" pitchFamily="2" charset="2"/>
              <a:buChar char="§"/>
              <a:defRPr/>
            </a:pPr>
            <a:r>
              <a:rPr lang="en-US" altLang="en-US" sz="1600" dirty="0" smtClean="0">
                <a:solidFill>
                  <a:srgbClr val="141313"/>
                </a:solidFill>
                <a:ea typeface="ＭＳ Ｐゴシック" panose="020B0600070205080204" pitchFamily="34" charset="-128"/>
                <a:cs typeface="Geneva"/>
              </a:rPr>
              <a:t>Helping U.S. real estate professionals grow their business with Canadians (NAR/CIPS, CREA/Global Affiliates/CIPS, NABOR, </a:t>
            </a:r>
            <a:r>
              <a:rPr lang="en-US" altLang="en-US" sz="1600" dirty="0" err="1" smtClean="0">
                <a:solidFill>
                  <a:srgbClr val="141313"/>
                </a:solidFill>
                <a:ea typeface="ＭＳ Ｐゴシック" panose="020B0600070205080204" pitchFamily="34" charset="-128"/>
                <a:cs typeface="Geneva"/>
              </a:rPr>
              <a:t>etc</a:t>
            </a:r>
            <a:r>
              <a:rPr lang="en-US" altLang="en-US" sz="1600" dirty="0" smtClean="0">
                <a:solidFill>
                  <a:srgbClr val="141313"/>
                </a:solidFill>
                <a:ea typeface="ＭＳ Ｐゴシック" panose="020B0600070205080204" pitchFamily="34" charset="-128"/>
                <a:cs typeface="Geneva"/>
              </a:rPr>
              <a:t>) </a:t>
            </a:r>
          </a:p>
          <a:p>
            <a:pPr lvl="1" indent="-182563">
              <a:buFont typeface="Wingdings" panose="05000000000000000000" pitchFamily="2" charset="2"/>
              <a:buChar char="§"/>
              <a:defRPr/>
            </a:pPr>
            <a:r>
              <a:rPr lang="en-US" altLang="en-US" sz="1600" dirty="0" smtClean="0">
                <a:solidFill>
                  <a:srgbClr val="141313"/>
                </a:solidFill>
                <a:ea typeface="ＭＳ Ｐゴシック" panose="020B0600070205080204" pitchFamily="34" charset="-128"/>
                <a:cs typeface="Geneva"/>
              </a:rPr>
              <a:t>Be part of your “A” Team: Tools, resources and advice for you and your Canadian clients Ex: landing page </a:t>
            </a:r>
          </a:p>
          <a:p>
            <a:pPr lvl="1" indent="-182563">
              <a:buFont typeface="Wingdings" panose="05000000000000000000" pitchFamily="2" charset="2"/>
              <a:buChar char="§"/>
              <a:defRPr/>
            </a:pPr>
            <a:endParaRPr lang="en-US" altLang="en-US" sz="1600" dirty="0" smtClean="0">
              <a:solidFill>
                <a:srgbClr val="141313"/>
              </a:solidFill>
              <a:ea typeface="ＭＳ Ｐゴシック" panose="020B0600070205080204" pitchFamily="34" charset="-128"/>
              <a:cs typeface="Geneva"/>
            </a:endParaRPr>
          </a:p>
          <a:p>
            <a:pPr lvl="1" indent="-182563">
              <a:buFont typeface="Wingdings" panose="05000000000000000000" pitchFamily="2" charset="2"/>
              <a:buChar char="§"/>
              <a:defRPr/>
            </a:pPr>
            <a:endParaRPr lang="en-US" altLang="en-US" sz="1600" dirty="0">
              <a:solidFill>
                <a:srgbClr val="141313"/>
              </a:solidFill>
              <a:ea typeface="ＭＳ Ｐゴシック" panose="020B0600070205080204" pitchFamily="34" charset="-128"/>
              <a:cs typeface="Geneva"/>
            </a:endParaRPr>
          </a:p>
        </p:txBody>
      </p:sp>
      <p:sp>
        <p:nvSpPr>
          <p:cNvPr id="3" name="Text Placeholder 2"/>
          <p:cNvSpPr>
            <a:spLocks noGrp="1"/>
          </p:cNvSpPr>
          <p:nvPr>
            <p:ph type="body" sz="quarter" idx="13"/>
          </p:nvPr>
        </p:nvSpPr>
        <p:spPr/>
        <p:txBody>
          <a:bodyPr/>
          <a:lstStyle/>
          <a:p>
            <a:r>
              <a:rPr lang="en-US" dirty="0" smtClean="0"/>
              <a:t>About RBC and RBC Bank USA</a:t>
            </a:r>
            <a:endParaRPr lang="en-US" dirty="0"/>
          </a:p>
        </p:txBody>
      </p:sp>
    </p:spTree>
    <p:extLst>
      <p:ext uri="{BB962C8B-B14F-4D97-AF65-F5344CB8AC3E}">
        <p14:creationId xmlns:p14="http://schemas.microsoft.com/office/powerpoint/2010/main" val="1199987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sz="quarter" idx="11"/>
          </p:nvPr>
        </p:nvSpPr>
        <p:spPr bwMode="auto">
          <a:xfrm>
            <a:off x="1588" y="2133600"/>
            <a:ext cx="5027612" cy="42672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indent="-182563">
              <a:buFont typeface="Wingdings" charset="2"/>
              <a:buNone/>
              <a:defRPr/>
            </a:pPr>
            <a:r>
              <a:rPr lang="en-US" altLang="en-US" sz="1600" dirty="0" smtClean="0">
                <a:solidFill>
                  <a:srgbClr val="141313"/>
                </a:solidFill>
                <a:ea typeface="ＭＳ Ｐゴシック" panose="020B0600070205080204" pitchFamily="34" charset="-128"/>
                <a:cs typeface="Geneva"/>
              </a:rPr>
              <a:t>According to the National Association of Realtors International Study, July 2018, Canadians:</a:t>
            </a:r>
          </a:p>
          <a:p>
            <a:pPr indent="-182563">
              <a:spcBef>
                <a:spcPts val="0"/>
              </a:spcBef>
              <a:buFont typeface="Wingdings" charset="2"/>
              <a:buNone/>
              <a:defRPr/>
            </a:pPr>
            <a:endParaRPr lang="en-US" altLang="en-US" sz="1000" dirty="0" smtClean="0">
              <a:solidFill>
                <a:srgbClr val="000000"/>
              </a:solidFill>
              <a:ea typeface="ＭＳ Ｐゴシック" panose="020B0600070205080204" pitchFamily="34" charset="-128"/>
              <a:cs typeface="Geneva"/>
            </a:endParaRPr>
          </a:p>
          <a:p>
            <a:pPr lvl="1" indent="-182563">
              <a:buFont typeface="Wingdings" panose="05000000000000000000" pitchFamily="2" charset="2"/>
              <a:buChar char="§"/>
              <a:defRPr/>
            </a:pPr>
            <a:r>
              <a:rPr lang="en-US" altLang="en-US" sz="1600" dirty="0" smtClean="0">
                <a:solidFill>
                  <a:srgbClr val="141313"/>
                </a:solidFill>
                <a:ea typeface="ＭＳ Ｐゴシック" panose="020B0600070205080204" pitchFamily="34" charset="-128"/>
                <a:cs typeface="Geneva"/>
              </a:rPr>
              <a:t>Were the second largest group of foreign buyers in the U.S. last year</a:t>
            </a:r>
          </a:p>
          <a:p>
            <a:pPr lvl="1" indent="-182563">
              <a:buFont typeface="Wingdings" panose="05000000000000000000" pitchFamily="2" charset="2"/>
              <a:buChar char="§"/>
              <a:defRPr/>
            </a:pPr>
            <a:r>
              <a:rPr lang="en-US" altLang="en-US" sz="1600" dirty="0" smtClean="0">
                <a:solidFill>
                  <a:srgbClr val="141313"/>
                </a:solidFill>
                <a:ea typeface="ＭＳ Ｐゴシック" panose="020B0600070205080204" pitchFamily="34" charset="-128"/>
                <a:cs typeface="Geneva"/>
              </a:rPr>
              <a:t>Invested over $10.5B between April 2017 and March 2018, including $4.0 B in Florida (39%)</a:t>
            </a:r>
          </a:p>
          <a:p>
            <a:pPr lvl="1" indent="-182563">
              <a:buFont typeface="Wingdings" panose="05000000000000000000" pitchFamily="2" charset="2"/>
              <a:buChar char="§"/>
              <a:defRPr/>
            </a:pPr>
            <a:r>
              <a:rPr lang="en-US" altLang="en-US" sz="1600" dirty="0" smtClean="0">
                <a:solidFill>
                  <a:srgbClr val="141313"/>
                </a:solidFill>
                <a:ea typeface="ＭＳ Ｐゴシック" panose="020B0600070205080204" pitchFamily="34" charset="-128"/>
                <a:cs typeface="Geneva"/>
              </a:rPr>
              <a:t>Represent 9% of all foreign home buyers in the U.S. (for an average price of $384K)</a:t>
            </a:r>
          </a:p>
          <a:p>
            <a:pPr lvl="1" indent="-182563">
              <a:buFont typeface="Wingdings" panose="05000000000000000000" pitchFamily="2" charset="2"/>
              <a:buChar char="§"/>
              <a:defRPr/>
            </a:pPr>
            <a:r>
              <a:rPr lang="en-US" altLang="en-US" sz="1600" dirty="0">
                <a:solidFill>
                  <a:srgbClr val="141313"/>
                </a:solidFill>
                <a:ea typeface="ＭＳ Ｐゴシック" panose="020B0600070205080204" pitchFamily="34" charset="-128"/>
                <a:cs typeface="Geneva"/>
              </a:rPr>
              <a:t>O</a:t>
            </a:r>
            <a:r>
              <a:rPr lang="en-US" altLang="en-US" sz="1600" dirty="0" smtClean="0">
                <a:solidFill>
                  <a:srgbClr val="141313"/>
                </a:solidFill>
                <a:ea typeface="ＭＳ Ｐゴシック" panose="020B0600070205080204" pitchFamily="34" charset="-128"/>
                <a:cs typeface="Geneva"/>
              </a:rPr>
              <a:t>wn over $50B in real estate assets just in Florida</a:t>
            </a:r>
          </a:p>
          <a:p>
            <a:pPr lvl="1" indent="-182563">
              <a:buFont typeface="Wingdings" panose="05000000000000000000" pitchFamily="2" charset="2"/>
              <a:buChar char="§"/>
              <a:defRPr/>
            </a:pPr>
            <a:r>
              <a:rPr lang="en-US" altLang="en-US" sz="1600" dirty="0" smtClean="0">
                <a:solidFill>
                  <a:srgbClr val="141313"/>
                </a:solidFill>
                <a:ea typeface="ＭＳ Ｐゴシック" panose="020B0600070205080204" pitchFamily="34" charset="-128"/>
                <a:cs typeface="Geneva"/>
              </a:rPr>
              <a:t>Arizona is the second largest market for Canadians purchasing property in the U.S. (14%) followed by California (9%)</a:t>
            </a:r>
          </a:p>
        </p:txBody>
      </p:sp>
      <p:sp>
        <p:nvSpPr>
          <p:cNvPr id="13314" name="Text Placeholder 3"/>
          <p:cNvSpPr>
            <a:spLocks noGrp="1"/>
          </p:cNvSpPr>
          <p:nvPr>
            <p:ph type="body"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pPr>
              <a:defRPr/>
            </a:pPr>
            <a:r>
              <a:rPr lang="en-US" altLang="en-US" dirty="0" smtClean="0">
                <a:cs typeface="ＭＳ Ｐゴシック" pitchFamily="34" charset="-128"/>
              </a:rPr>
              <a:t>Canadians are active buyers of U.S. property</a:t>
            </a:r>
          </a:p>
        </p:txBody>
      </p:sp>
      <p:pic>
        <p:nvPicPr>
          <p:cNvPr id="2" name="Picture 1" descr="Stack_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6025" y="2133600"/>
            <a:ext cx="3429000" cy="4525963"/>
          </a:xfrm>
          <a:prstGeom prst="rect">
            <a:avLst/>
          </a:prstGeom>
          <a:noFill/>
          <a:ln>
            <a:noFill/>
          </a:ln>
          <a:effectLst>
            <a:outerShdw blurRad="50800" dist="38100" dir="2700000" algn="tl" rotWithShape="0">
              <a:srgbClr val="000000">
                <a:alpha val="42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quarter" idx="11"/>
          </p:nvPr>
        </p:nvSpPr>
        <p:spPr bwMode="auto">
          <a:xfrm>
            <a:off x="457200" y="2362200"/>
            <a:ext cx="4953000" cy="3276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ct val="0"/>
              </a:spcAft>
            </a:pPr>
            <a:r>
              <a:rPr lang="en-US" sz="1600" b="1" dirty="0" smtClean="0">
                <a:solidFill>
                  <a:srgbClr val="141313"/>
                </a:solidFill>
                <a:ea typeface="ＭＳ Ｐゴシック" charset="0"/>
                <a:cs typeface="ＭＳ Ｐゴシック" charset="0"/>
              </a:rPr>
              <a:t>Real </a:t>
            </a:r>
            <a:r>
              <a:rPr lang="en-US" sz="1600" b="1" dirty="0">
                <a:solidFill>
                  <a:srgbClr val="141313"/>
                </a:solidFill>
                <a:ea typeface="ＭＳ Ｐゴシック" charset="0"/>
                <a:cs typeface="ＭＳ Ｐゴシック" charset="0"/>
              </a:rPr>
              <a:t>estate in the U.S. is often much more affordable than </a:t>
            </a:r>
            <a:r>
              <a:rPr lang="en-US" sz="1600" b="1" dirty="0" smtClean="0">
                <a:solidFill>
                  <a:srgbClr val="141313"/>
                </a:solidFill>
                <a:ea typeface="ＭＳ Ｐゴシック" charset="0"/>
                <a:cs typeface="ＭＳ Ｐゴシック" charset="0"/>
              </a:rPr>
              <a:t>Canada</a:t>
            </a:r>
            <a:r>
              <a:rPr lang="en-US" sz="1600" b="1" dirty="0">
                <a:solidFill>
                  <a:srgbClr val="141313"/>
                </a:solidFill>
                <a:ea typeface="ＭＳ Ｐゴシック" charset="0"/>
                <a:cs typeface="ＭＳ Ｐゴシック" charset="0"/>
              </a:rPr>
              <a:t>.</a:t>
            </a:r>
            <a:r>
              <a:rPr lang="en-US" sz="1600" dirty="0">
                <a:solidFill>
                  <a:srgbClr val="141313"/>
                </a:solidFill>
                <a:ea typeface="ＭＳ Ｐゴシック" charset="0"/>
                <a:cs typeface="ＭＳ Ｐゴシック" charset="0"/>
              </a:rPr>
              <a:t> </a:t>
            </a:r>
            <a:r>
              <a:rPr lang="en-US" sz="1600" dirty="0" smtClean="0">
                <a:solidFill>
                  <a:srgbClr val="141313"/>
                </a:solidFill>
                <a:ea typeface="ＭＳ Ｐゴシック" charset="0"/>
                <a:cs typeface="ＭＳ Ｐゴシック" charset="0"/>
              </a:rPr>
              <a:t/>
            </a:r>
            <a:br>
              <a:rPr lang="en-US" sz="1600" dirty="0" smtClean="0">
                <a:solidFill>
                  <a:srgbClr val="141313"/>
                </a:solidFill>
                <a:ea typeface="ＭＳ Ｐゴシック" charset="0"/>
                <a:cs typeface="ＭＳ Ｐゴシック" charset="0"/>
              </a:rPr>
            </a:br>
            <a:endParaRPr lang="en-US" sz="1600" dirty="0" smtClean="0">
              <a:solidFill>
                <a:srgbClr val="141313"/>
              </a:solidFill>
              <a:ea typeface="ＭＳ Ｐゴシック" charset="0"/>
              <a:cs typeface="ＭＳ Ｐゴシック" charset="0"/>
            </a:endParaRPr>
          </a:p>
          <a:p>
            <a:pPr>
              <a:spcAft>
                <a:spcPct val="0"/>
              </a:spcAft>
            </a:pPr>
            <a:r>
              <a:rPr lang="en-US" sz="1600" dirty="0" smtClean="0">
                <a:solidFill>
                  <a:srgbClr val="141313"/>
                </a:solidFill>
                <a:ea typeface="ＭＳ Ｐゴシック" charset="0"/>
                <a:cs typeface="ＭＳ Ｐゴシック" charset="0"/>
              </a:rPr>
              <a:t>Average Home Price: (March 2018 USD) </a:t>
            </a:r>
          </a:p>
          <a:p>
            <a:pPr>
              <a:spcAft>
                <a:spcPct val="0"/>
              </a:spcAft>
            </a:pPr>
            <a:r>
              <a:rPr lang="en-US" sz="1600" dirty="0" smtClean="0">
                <a:solidFill>
                  <a:srgbClr val="141313"/>
                </a:solidFill>
                <a:ea typeface="ＭＳ Ｐゴシック" charset="0"/>
                <a:cs typeface="ＭＳ Ｐゴシック" charset="0"/>
              </a:rPr>
              <a:t>Greater Vancouver: $838K</a:t>
            </a:r>
          </a:p>
          <a:p>
            <a:pPr>
              <a:spcAft>
                <a:spcPct val="0"/>
              </a:spcAft>
            </a:pPr>
            <a:r>
              <a:rPr lang="en-US" sz="1600" dirty="0" smtClean="0">
                <a:solidFill>
                  <a:srgbClr val="141313"/>
                </a:solidFill>
                <a:ea typeface="ＭＳ Ｐゴシック" charset="0"/>
                <a:cs typeface="ＭＳ Ｐゴシック" charset="0"/>
              </a:rPr>
              <a:t>Greater Toronto: $588K</a:t>
            </a:r>
          </a:p>
          <a:p>
            <a:pPr>
              <a:spcBef>
                <a:spcPts val="800"/>
              </a:spcBef>
              <a:spcAft>
                <a:spcPct val="0"/>
              </a:spcAft>
            </a:pPr>
            <a:r>
              <a:rPr lang="en-US" sz="1600" b="1" dirty="0" smtClean="0">
                <a:solidFill>
                  <a:srgbClr val="141313"/>
                </a:solidFill>
                <a:ea typeface="ＭＳ Ｐゴシック" charset="0"/>
                <a:cs typeface="ＭＳ Ｐゴシック" charset="0"/>
              </a:rPr>
              <a:t>To compare with:</a:t>
            </a:r>
          </a:p>
          <a:p>
            <a:pPr>
              <a:spcBef>
                <a:spcPts val="800"/>
              </a:spcBef>
              <a:spcAft>
                <a:spcPct val="0"/>
              </a:spcAft>
            </a:pPr>
            <a:r>
              <a:rPr lang="en-US" sz="1600" dirty="0" smtClean="0">
                <a:solidFill>
                  <a:srgbClr val="141313"/>
                </a:solidFill>
                <a:ea typeface="ＭＳ Ｐゴシック" charset="0"/>
                <a:cs typeface="ＭＳ Ｐゴシック" charset="0"/>
              </a:rPr>
              <a:t>Miami/</a:t>
            </a:r>
            <a:r>
              <a:rPr lang="en-US" sz="1600" dirty="0" err="1" smtClean="0">
                <a:solidFill>
                  <a:srgbClr val="141313"/>
                </a:solidFill>
                <a:ea typeface="ＭＳ Ｐゴシック" charset="0"/>
                <a:cs typeface="ＭＳ Ｐゴシック" charset="0"/>
              </a:rPr>
              <a:t>Ft.Lauderdale</a:t>
            </a:r>
            <a:r>
              <a:rPr lang="en-US" sz="1600" dirty="0" smtClean="0">
                <a:solidFill>
                  <a:srgbClr val="141313"/>
                </a:solidFill>
                <a:ea typeface="ＭＳ Ｐゴシック" charset="0"/>
                <a:cs typeface="ＭＳ Ｐゴシック" charset="0"/>
              </a:rPr>
              <a:t>/WPB: $335K</a:t>
            </a:r>
          </a:p>
          <a:p>
            <a:pPr>
              <a:spcBef>
                <a:spcPts val="800"/>
              </a:spcBef>
              <a:spcAft>
                <a:spcPct val="0"/>
              </a:spcAft>
            </a:pPr>
            <a:r>
              <a:rPr lang="en-US" sz="1600" dirty="0" smtClean="0">
                <a:solidFill>
                  <a:srgbClr val="141313"/>
                </a:solidFill>
                <a:ea typeface="ＭＳ Ｐゴシック" charset="0"/>
                <a:cs typeface="ＭＳ Ｐゴシック" charset="0"/>
              </a:rPr>
              <a:t>Naples: $566K</a:t>
            </a:r>
          </a:p>
          <a:p>
            <a:pPr>
              <a:spcBef>
                <a:spcPts val="800"/>
              </a:spcBef>
              <a:spcAft>
                <a:spcPct val="0"/>
              </a:spcAft>
            </a:pPr>
            <a:r>
              <a:rPr lang="en-US" sz="1600" dirty="0" smtClean="0">
                <a:solidFill>
                  <a:srgbClr val="141313"/>
                </a:solidFill>
                <a:ea typeface="ＭＳ Ｐゴシック" charset="0"/>
                <a:cs typeface="ＭＳ Ｐゴシック" charset="0"/>
              </a:rPr>
              <a:t>Orlando: $250K </a:t>
            </a:r>
          </a:p>
          <a:p>
            <a:pPr>
              <a:spcBef>
                <a:spcPts val="800"/>
              </a:spcBef>
              <a:spcAft>
                <a:spcPct val="0"/>
              </a:spcAft>
            </a:pPr>
            <a:endParaRPr lang="en-US" sz="1400" dirty="0" smtClean="0">
              <a:solidFill>
                <a:srgbClr val="141313"/>
              </a:solidFill>
              <a:latin typeface="Arial" charset="0"/>
              <a:ea typeface="ＭＳ Ｐゴシック" charset="0"/>
              <a:cs typeface="ＭＳ Ｐゴシック" charset="0"/>
            </a:endParaRPr>
          </a:p>
          <a:p>
            <a:pPr>
              <a:spcAft>
                <a:spcPct val="0"/>
              </a:spcAft>
            </a:pPr>
            <a:r>
              <a:rPr lang="en-US" sz="1000" i="1" dirty="0" smtClean="0">
                <a:solidFill>
                  <a:srgbClr val="141313"/>
                </a:solidFill>
                <a:latin typeface="Arial" charset="0"/>
                <a:ea typeface="ＭＳ Ｐゴシック" charset="0"/>
                <a:cs typeface="ＭＳ Ｐゴシック" charset="0"/>
              </a:rPr>
              <a:t>Home </a:t>
            </a:r>
            <a:r>
              <a:rPr lang="en-US" sz="1000" i="1" dirty="0">
                <a:solidFill>
                  <a:srgbClr val="141313"/>
                </a:solidFill>
                <a:latin typeface="Arial" charset="0"/>
                <a:ea typeface="ＭＳ Ｐゴシック" charset="0"/>
                <a:cs typeface="ＭＳ Ｐゴシック" charset="0"/>
              </a:rPr>
              <a:t>prices found on </a:t>
            </a:r>
            <a:r>
              <a:rPr lang="en-US" sz="1000" i="1" dirty="0" smtClean="0">
                <a:solidFill>
                  <a:srgbClr val="141313"/>
                </a:solidFill>
                <a:latin typeface="Arial" charset="0"/>
                <a:ea typeface="ＭＳ Ｐゴシック" charset="0"/>
                <a:cs typeface="ＭＳ Ｐゴシック" charset="0"/>
              </a:rPr>
              <a:t> NAR International Transaction in U.S. residential real estate 2018.</a:t>
            </a:r>
            <a:endParaRPr lang="en-US" sz="1000" dirty="0">
              <a:solidFill>
                <a:srgbClr val="141313"/>
              </a:solidFill>
              <a:latin typeface="Arial" charset="0"/>
              <a:ea typeface="ＭＳ Ｐゴシック" charset="0"/>
              <a:cs typeface="ＭＳ Ｐゴシック" charset="0"/>
            </a:endParaRPr>
          </a:p>
        </p:txBody>
      </p:sp>
      <p:sp>
        <p:nvSpPr>
          <p:cNvPr id="23554" name="Text Placeholder 3"/>
          <p:cNvSpPr>
            <a:spLocks noGrp="1"/>
          </p:cNvSpPr>
          <p:nvPr>
            <p:ph type="body"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r>
              <a:rPr lang="en-US" dirty="0" smtClean="0">
                <a:latin typeface="Arial" charset="0"/>
                <a:ea typeface="ＭＳ Ｐゴシック" charset="0"/>
                <a:cs typeface="ＭＳ Ｐゴシック" charset="0"/>
              </a:rPr>
              <a:t>Reasons to Buy: Lifestyle/Weather &amp; Affordability/ROI </a:t>
            </a:r>
            <a:endParaRPr lang="en-US" dirty="0">
              <a:latin typeface="Arial" charset="0"/>
              <a:ea typeface="ＭＳ Ｐゴシック" charset="0"/>
              <a:cs typeface="ＭＳ Ｐゴシック" charset="0"/>
            </a:endParaRPr>
          </a:p>
        </p:txBody>
      </p:sp>
      <p:pic>
        <p:nvPicPr>
          <p:cNvPr id="4" name="Picture 3" descr="Stack_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81200"/>
            <a:ext cx="1944688" cy="4419600"/>
          </a:xfrm>
          <a:prstGeom prst="rect">
            <a:avLst/>
          </a:prstGeom>
          <a:noFill/>
          <a:ln>
            <a:noFill/>
          </a:ln>
          <a:effectLst>
            <a:outerShdw blurRad="50800" dist="38100" dir="2700000" algn="tl" rotWithShape="0">
              <a:srgbClr val="000000">
                <a:alpha val="42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quarter" idx="11"/>
          </p:nvPr>
        </p:nvSpPr>
        <p:spPr bwMode="auto">
          <a:xfrm>
            <a:off x="304800" y="2209800"/>
            <a:ext cx="4953000" cy="3276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ct val="0"/>
              </a:spcAft>
            </a:pPr>
            <a:r>
              <a:rPr lang="en-US" sz="1800" b="1" dirty="0" smtClean="0">
                <a:solidFill>
                  <a:srgbClr val="141313"/>
                </a:solidFill>
                <a:latin typeface="Arial" charset="0"/>
                <a:ea typeface="ＭＳ Ｐゴシック" charset="0"/>
                <a:cs typeface="ＭＳ Ｐゴシック" charset="0"/>
              </a:rPr>
              <a:t>Earn Rental Income on U.S. Property:</a:t>
            </a:r>
          </a:p>
          <a:p>
            <a:pPr marL="285750" indent="-285750">
              <a:spcAft>
                <a:spcPct val="0"/>
              </a:spcAft>
              <a:buFont typeface="Arial"/>
              <a:buChar char="•"/>
            </a:pPr>
            <a:r>
              <a:rPr lang="en-US" sz="1800" dirty="0" smtClean="0">
                <a:solidFill>
                  <a:srgbClr val="141313"/>
                </a:solidFill>
                <a:latin typeface="Arial" charset="0"/>
                <a:ea typeface="ＭＳ Ｐゴシック" charset="0"/>
                <a:cs typeface="ＭＳ Ｐゴシック" charset="0"/>
              </a:rPr>
              <a:t>Paid in U.S. dollars</a:t>
            </a:r>
          </a:p>
          <a:p>
            <a:pPr marL="285750" indent="-285750">
              <a:spcAft>
                <a:spcPct val="0"/>
              </a:spcAft>
              <a:buFont typeface="Arial"/>
              <a:buChar char="•"/>
            </a:pPr>
            <a:r>
              <a:rPr lang="en-US" sz="1800" dirty="0" smtClean="0">
                <a:solidFill>
                  <a:srgbClr val="141313"/>
                </a:solidFill>
                <a:latin typeface="Arial" charset="0"/>
                <a:ea typeface="ＭＳ Ｐゴシック" charset="0"/>
                <a:cs typeface="ＭＳ Ｐゴシック" charset="0"/>
              </a:rPr>
              <a:t>No need to exchange funds</a:t>
            </a:r>
          </a:p>
          <a:p>
            <a:pPr marL="285750" indent="-285750">
              <a:spcAft>
                <a:spcPct val="0"/>
              </a:spcAft>
              <a:buFont typeface="Arial"/>
              <a:buChar char="•"/>
            </a:pPr>
            <a:r>
              <a:rPr lang="en-US" sz="1800" dirty="0" smtClean="0">
                <a:solidFill>
                  <a:srgbClr val="141313"/>
                </a:solidFill>
                <a:latin typeface="Arial" charset="0"/>
                <a:ea typeface="ＭＳ Ｐゴシック" charset="0"/>
                <a:cs typeface="ＭＳ Ｐゴシック" charset="0"/>
              </a:rPr>
              <a:t>Income can cover mortgage payments, taxes, insurance and fees</a:t>
            </a:r>
          </a:p>
        </p:txBody>
      </p:sp>
      <p:sp>
        <p:nvSpPr>
          <p:cNvPr id="23554" name="Text Placeholder 3"/>
          <p:cNvSpPr>
            <a:spLocks noGrp="1"/>
          </p:cNvSpPr>
          <p:nvPr>
            <p:ph type="body"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r>
              <a:rPr lang="en-US" dirty="0" smtClean="0">
                <a:latin typeface="Arial" charset="0"/>
                <a:ea typeface="ＭＳ Ｐゴシック" charset="0"/>
                <a:cs typeface="ＭＳ Ｐゴシック" charset="0"/>
              </a:rPr>
              <a:t>Reasons to Buy: Rental Income</a:t>
            </a:r>
            <a:endParaRPr lang="en-US" dirty="0">
              <a:latin typeface="Arial" charset="0"/>
              <a:ea typeface="ＭＳ Ｐゴシック" charset="0"/>
              <a:cs typeface="ＭＳ Ｐゴシック" charset="0"/>
            </a:endParaRPr>
          </a:p>
        </p:txBody>
      </p:sp>
      <p:pic>
        <p:nvPicPr>
          <p:cNvPr id="4" name="Picture 3" descr="Stack_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81200"/>
            <a:ext cx="1944688" cy="4419600"/>
          </a:xfrm>
          <a:prstGeom prst="rect">
            <a:avLst/>
          </a:prstGeom>
          <a:noFill/>
          <a:ln>
            <a:noFill/>
          </a:ln>
          <a:effectLst>
            <a:outerShdw blurRad="50800" dist="38100" dir="2700000" algn="tl" rotWithShape="0">
              <a:srgbClr val="000000">
                <a:alpha val="42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33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23850" y="5562600"/>
            <a:ext cx="5238750" cy="276225"/>
          </a:xfrm>
          <a:prstGeom prst="rect">
            <a:avLst/>
          </a:prstGeom>
          <a:solidFill>
            <a:srgbClr val="C0C1BF"/>
          </a:solidFill>
          <a:ln>
            <a:miter lim="800000"/>
            <a:headEnd/>
            <a:tailEnd/>
          </a:ln>
        </p:spPr>
        <p:txBody>
          <a:bodyPr>
            <a:spAutoFit/>
          </a:bodyPr>
          <a:lstStyle/>
          <a:p>
            <a:pPr eaLnBrk="1" hangingPunct="1">
              <a:defRPr/>
            </a:pPr>
            <a:r>
              <a:rPr lang="en-US" sz="1200" kern="0" dirty="0">
                <a:solidFill>
                  <a:schemeClr val="tx1">
                    <a:lumMod val="75000"/>
                  </a:schemeClr>
                </a:solidFill>
                <a:latin typeface="+mn-lt"/>
                <a:ea typeface="+mj-ea"/>
                <a:cs typeface="+mj-cs"/>
              </a:rPr>
              <a:t>Source: Bank of Canada, RBC Economics Research</a:t>
            </a:r>
            <a:r>
              <a:rPr lang="en-US" sz="1200" kern="0">
                <a:solidFill>
                  <a:schemeClr val="tx1">
                    <a:lumMod val="75000"/>
                  </a:schemeClr>
                </a:solidFill>
                <a:latin typeface="+mn-lt"/>
                <a:ea typeface="+mj-ea"/>
                <a:cs typeface="+mj-cs"/>
              </a:rPr>
              <a:t>, October 30, 2017</a:t>
            </a:r>
            <a:endParaRPr lang="en-US" sz="1200" kern="0" dirty="0">
              <a:solidFill>
                <a:schemeClr val="tx1">
                  <a:lumMod val="75000"/>
                </a:schemeClr>
              </a:solidFill>
              <a:latin typeface="+mn-lt"/>
              <a:ea typeface="+mj-ea"/>
              <a:cs typeface="+mj-cs"/>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b="12999"/>
          <a:stretch>
            <a:fillRect/>
          </a:stretch>
        </p:blipFill>
        <p:spPr bwMode="auto">
          <a:xfrm>
            <a:off x="228600" y="990600"/>
            <a:ext cx="7772400" cy="441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quarter" idx="11"/>
          </p:nvPr>
        </p:nvSpPr>
        <p:spPr bwMode="auto">
          <a:xfrm>
            <a:off x="304800" y="2057400"/>
            <a:ext cx="4953000" cy="3276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ts val="800"/>
              </a:spcBef>
              <a:spcAft>
                <a:spcPct val="0"/>
              </a:spcAft>
            </a:pPr>
            <a:endParaRPr lang="en-US" sz="1400" dirty="0">
              <a:solidFill>
                <a:srgbClr val="141313"/>
              </a:solidFill>
              <a:latin typeface="Arial" charset="0"/>
              <a:ea typeface="ＭＳ Ｐゴシック" charset="0"/>
              <a:cs typeface="ＭＳ Ｐゴシック" charset="0"/>
            </a:endParaRPr>
          </a:p>
          <a:p>
            <a:pPr>
              <a:spcAft>
                <a:spcPct val="0"/>
              </a:spcAft>
            </a:pPr>
            <a:endParaRPr lang="en-US" sz="1400" dirty="0" smtClean="0">
              <a:solidFill>
                <a:srgbClr val="141313"/>
              </a:solidFill>
              <a:latin typeface="Arial" charset="0"/>
              <a:ea typeface="ＭＳ Ｐゴシック" charset="0"/>
              <a:cs typeface="ＭＳ Ｐゴシック" charset="0"/>
            </a:endParaRPr>
          </a:p>
          <a:p>
            <a:pPr>
              <a:spcAft>
                <a:spcPct val="0"/>
              </a:spcAft>
            </a:pPr>
            <a:endParaRPr lang="en-US" sz="1400" i="1" dirty="0">
              <a:solidFill>
                <a:srgbClr val="141313"/>
              </a:solidFill>
              <a:latin typeface="Arial" charset="0"/>
              <a:ea typeface="ＭＳ Ｐゴシック" charset="0"/>
              <a:cs typeface="ＭＳ Ｐゴシック" charset="0"/>
            </a:endParaRPr>
          </a:p>
        </p:txBody>
      </p:sp>
      <p:sp>
        <p:nvSpPr>
          <p:cNvPr id="23554" name="Text Placeholder 3"/>
          <p:cNvSpPr>
            <a:spLocks noGrp="1"/>
          </p:cNvSpPr>
          <p:nvPr>
            <p:ph type="body"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r>
              <a:rPr lang="en-US" dirty="0" smtClean="0">
                <a:latin typeface="Arial" charset="0"/>
                <a:ea typeface="ＭＳ Ｐゴシック" charset="0"/>
                <a:cs typeface="ＭＳ Ｐゴシック" charset="0"/>
              </a:rPr>
              <a:t>Reasons to Buy: Financing Reduces FX Impact</a:t>
            </a:r>
            <a:endParaRPr lang="en-US" dirty="0">
              <a:latin typeface="Arial" charset="0"/>
              <a:ea typeface="ＭＳ Ｐゴシック" charset="0"/>
              <a:cs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7615541"/>
              </p:ext>
            </p:extLst>
          </p:nvPr>
        </p:nvGraphicFramePr>
        <p:xfrm>
          <a:off x="457200" y="3208627"/>
          <a:ext cx="8458200" cy="2209800"/>
        </p:xfrm>
        <a:graphic>
          <a:graphicData uri="http://schemas.openxmlformats.org/drawingml/2006/table">
            <a:tbl>
              <a:tblPr firstRow="1" bandRow="1">
                <a:tableStyleId>{0505E3EF-67EA-436B-97B2-0124C06EBD24}</a:tableStyleId>
              </a:tblPr>
              <a:tblGrid>
                <a:gridCol w="1691640"/>
                <a:gridCol w="1691640"/>
                <a:gridCol w="1691640"/>
                <a:gridCol w="1691640"/>
                <a:gridCol w="1691640"/>
              </a:tblGrid>
              <a:tr h="0">
                <a:tc gridSpan="5">
                  <a:txBody>
                    <a:bodyPr/>
                    <a:lstStyle/>
                    <a:p>
                      <a:pPr algn="ctr"/>
                      <a:r>
                        <a:rPr lang="en-US" dirty="0" smtClean="0"/>
                        <a:t>Cash vs. Financing a $400,000</a:t>
                      </a:r>
                      <a:r>
                        <a:rPr lang="en-US" baseline="0" dirty="0" smtClean="0"/>
                        <a:t> U.S. Home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400" dirty="0" smtClean="0"/>
                        <a:t>Option</a:t>
                      </a:r>
                      <a:endParaRPr lang="en-US" sz="1400" dirty="0"/>
                    </a:p>
                  </a:txBody>
                  <a:tcPr/>
                </a:tc>
                <a:tc>
                  <a:txBody>
                    <a:bodyPr/>
                    <a:lstStyle/>
                    <a:p>
                      <a:r>
                        <a:rPr lang="en-US" sz="1400" dirty="0" smtClean="0"/>
                        <a:t>Down Payment</a:t>
                      </a:r>
                      <a:endParaRPr lang="en-US" sz="1400" dirty="0"/>
                    </a:p>
                  </a:txBody>
                  <a:tcPr/>
                </a:tc>
                <a:tc rowSpan="3">
                  <a:txBody>
                    <a:bodyPr/>
                    <a:lstStyle/>
                    <a:p>
                      <a:pPr algn="ctr"/>
                      <a:endParaRPr lang="en-US" sz="1400" dirty="0" smtClean="0"/>
                    </a:p>
                    <a:p>
                      <a:pPr algn="ctr"/>
                      <a:endParaRPr lang="en-US" sz="1400" dirty="0" smtClean="0"/>
                    </a:p>
                    <a:p>
                      <a:pPr algn="ctr"/>
                      <a:r>
                        <a:rPr lang="en-US" sz="1400" dirty="0" smtClean="0"/>
                        <a:t>X 25% CAD to</a:t>
                      </a:r>
                      <a:r>
                        <a:rPr lang="en-US" sz="1400" baseline="0" dirty="0" smtClean="0"/>
                        <a:t> USD Foreign Exchange Rate</a:t>
                      </a:r>
                      <a:endParaRPr lang="en-US" sz="1400" dirty="0"/>
                    </a:p>
                  </a:txBody>
                  <a:tcPr/>
                </a:tc>
                <a:tc>
                  <a:txBody>
                    <a:bodyPr/>
                    <a:lstStyle/>
                    <a:p>
                      <a:r>
                        <a:rPr lang="en-US" sz="1400" dirty="0" smtClean="0"/>
                        <a:t>Currency Exchange Costs (CAD to USD)</a:t>
                      </a:r>
                      <a:endParaRPr lang="en-US" sz="1400" dirty="0"/>
                    </a:p>
                  </a:txBody>
                  <a:tcPr/>
                </a:tc>
                <a:tc>
                  <a:txBody>
                    <a:bodyPr/>
                    <a:lstStyle/>
                    <a:p>
                      <a:r>
                        <a:rPr lang="en-US" sz="1400" dirty="0" smtClean="0"/>
                        <a:t>CAD</a:t>
                      </a:r>
                      <a:r>
                        <a:rPr lang="en-US" sz="1400" baseline="0" dirty="0" smtClean="0"/>
                        <a:t> Required at Closing </a:t>
                      </a:r>
                      <a:endParaRPr lang="en-US" sz="1400" dirty="0"/>
                    </a:p>
                  </a:txBody>
                  <a:tcPr/>
                </a:tc>
              </a:tr>
              <a:tr h="370840">
                <a:tc>
                  <a:txBody>
                    <a:bodyPr/>
                    <a:lstStyle/>
                    <a:p>
                      <a:r>
                        <a:rPr lang="en-US" dirty="0" smtClean="0"/>
                        <a:t>All Cash</a:t>
                      </a:r>
                      <a:endParaRPr lang="en-US" dirty="0"/>
                    </a:p>
                  </a:txBody>
                  <a:tcPr/>
                </a:tc>
                <a:tc>
                  <a:txBody>
                    <a:bodyPr/>
                    <a:lstStyle/>
                    <a:p>
                      <a:r>
                        <a:rPr lang="en-US" dirty="0" smtClean="0"/>
                        <a:t>$400,000</a:t>
                      </a:r>
                      <a:endParaRPr lang="en-US" dirty="0"/>
                    </a:p>
                  </a:txBody>
                  <a:tcPr/>
                </a:tc>
                <a:tc vMerge="1">
                  <a:txBody>
                    <a:bodyPr/>
                    <a:lstStyle/>
                    <a:p>
                      <a:endParaRPr lang="en-US" dirty="0"/>
                    </a:p>
                  </a:txBody>
                  <a:tcPr/>
                </a:tc>
                <a:tc>
                  <a:txBody>
                    <a:bodyPr/>
                    <a:lstStyle/>
                    <a:p>
                      <a:r>
                        <a:rPr lang="en-US" dirty="0" smtClean="0"/>
                        <a:t>$100,000</a:t>
                      </a:r>
                      <a:endParaRPr lang="en-US" dirty="0"/>
                    </a:p>
                  </a:txBody>
                  <a:tcPr/>
                </a:tc>
                <a:tc>
                  <a:txBody>
                    <a:bodyPr/>
                    <a:lstStyle/>
                    <a:p>
                      <a:r>
                        <a:rPr lang="en-US" dirty="0" smtClean="0"/>
                        <a:t>$500,000</a:t>
                      </a:r>
                      <a:endParaRPr lang="en-US" dirty="0"/>
                    </a:p>
                  </a:txBody>
                  <a:tcPr/>
                </a:tc>
              </a:tr>
              <a:tr h="370840">
                <a:tc>
                  <a:txBody>
                    <a:bodyPr/>
                    <a:lstStyle/>
                    <a:p>
                      <a:r>
                        <a:rPr lang="en-US" dirty="0" smtClean="0"/>
                        <a:t>Financing</a:t>
                      </a:r>
                      <a:endParaRPr lang="en-US" dirty="0"/>
                    </a:p>
                  </a:txBody>
                  <a:tcPr/>
                </a:tc>
                <a:tc>
                  <a:txBody>
                    <a:bodyPr/>
                    <a:lstStyle/>
                    <a:p>
                      <a:r>
                        <a:rPr lang="en-US" dirty="0" smtClean="0"/>
                        <a:t>$90,000*</a:t>
                      </a:r>
                      <a:endParaRPr lang="en-US" dirty="0"/>
                    </a:p>
                  </a:txBody>
                  <a:tcPr/>
                </a:tc>
                <a:tc vMerge="1">
                  <a:txBody>
                    <a:bodyPr/>
                    <a:lstStyle/>
                    <a:p>
                      <a:endParaRPr lang="en-US" dirty="0"/>
                    </a:p>
                  </a:txBody>
                  <a:tcPr/>
                </a:tc>
                <a:tc>
                  <a:txBody>
                    <a:bodyPr/>
                    <a:lstStyle/>
                    <a:p>
                      <a:r>
                        <a:rPr lang="en-US" dirty="0" smtClean="0"/>
                        <a:t>$22,500</a:t>
                      </a:r>
                      <a:endParaRPr lang="en-US" dirty="0"/>
                    </a:p>
                  </a:txBody>
                  <a:tcPr/>
                </a:tc>
                <a:tc>
                  <a:txBody>
                    <a:bodyPr/>
                    <a:lstStyle/>
                    <a:p>
                      <a:r>
                        <a:rPr lang="en-US" dirty="0" smtClean="0"/>
                        <a:t>$112,000</a:t>
                      </a:r>
                      <a:endParaRPr lang="en-US" dirty="0"/>
                    </a:p>
                  </a:txBody>
                  <a:tcPr/>
                </a:tc>
              </a:tr>
              <a:tr h="370840">
                <a:tc gridSpan="5">
                  <a:txBody>
                    <a:bodyPr/>
                    <a:lstStyle/>
                    <a:p>
                      <a:pPr algn="ctr"/>
                      <a:r>
                        <a:rPr lang="en-US" dirty="0" smtClean="0"/>
                        <a:t>One-time,</a:t>
                      </a:r>
                      <a:r>
                        <a:rPr lang="en-US" baseline="0" dirty="0" smtClean="0"/>
                        <a:t> upfront difference in exchange costs:  $77,500</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4" name="TextBox 3"/>
          <p:cNvSpPr txBox="1"/>
          <p:nvPr/>
        </p:nvSpPr>
        <p:spPr bwMode="auto">
          <a:xfrm>
            <a:off x="1036789" y="2335312"/>
            <a:ext cx="6994222" cy="584775"/>
          </a:xfrm>
          <a:prstGeom prst="rect">
            <a:avLst/>
          </a:prstGeom>
          <a:noFill/>
          <a:ln>
            <a:miter lim="800000"/>
            <a:headEnd/>
            <a:tailEnd/>
          </a:ln>
        </p:spPr>
        <p:txBody>
          <a:bodyPr wrap="none" rtlCol="0">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kern="0" dirty="0" smtClean="0">
                <a:solidFill>
                  <a:schemeClr val="tx1">
                    <a:lumMod val="75000"/>
                  </a:schemeClr>
                </a:solidFill>
                <a:latin typeface="+mj-lt"/>
                <a:ea typeface="+mj-ea"/>
                <a:cs typeface="+mj-cs"/>
              </a:rPr>
              <a:t>Why Canadians Should Finance their U.S. Dream Home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0" cap="none" spc="0" normalizeH="0" baseline="0" noProof="0" dirty="0" smtClean="0">
                <a:ln>
                  <a:noFill/>
                </a:ln>
                <a:solidFill>
                  <a:schemeClr val="tx1">
                    <a:lumMod val="75000"/>
                  </a:schemeClr>
                </a:solidFill>
                <a:effectLst/>
                <a:uLnTx/>
                <a:uFillTx/>
                <a:latin typeface="+mj-lt"/>
                <a:ea typeface="+mj-ea"/>
                <a:cs typeface="+mj-cs"/>
              </a:rPr>
              <a:t>(Example Savings)</a:t>
            </a:r>
          </a:p>
        </p:txBody>
      </p:sp>
      <p:sp>
        <p:nvSpPr>
          <p:cNvPr id="5" name="TextBox 4"/>
          <p:cNvSpPr txBox="1"/>
          <p:nvPr/>
        </p:nvSpPr>
        <p:spPr bwMode="auto">
          <a:xfrm>
            <a:off x="657758" y="5791200"/>
            <a:ext cx="4663456" cy="261610"/>
          </a:xfrm>
          <a:prstGeom prst="rect">
            <a:avLst/>
          </a:prstGeom>
          <a:noFill/>
          <a:ln>
            <a:miter lim="800000"/>
            <a:headEnd/>
            <a:tailEnd/>
          </a:ln>
        </p:spPr>
        <p:txBody>
          <a:bodyPr wrap="none" rtlCol="0">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kern="0" cap="none" spc="0" normalizeH="0" baseline="0" noProof="0" dirty="0" smtClean="0">
                <a:ln>
                  <a:noFill/>
                </a:ln>
                <a:solidFill>
                  <a:schemeClr val="tx1">
                    <a:lumMod val="75000"/>
                  </a:schemeClr>
                </a:solidFill>
                <a:effectLst/>
                <a:uLnTx/>
                <a:uFillTx/>
                <a:latin typeface="+mj-lt"/>
                <a:ea typeface="+mj-ea"/>
                <a:cs typeface="+mj-cs"/>
              </a:rPr>
              <a:t>*  20% down payment of $80,000</a:t>
            </a:r>
            <a:r>
              <a:rPr kumimoji="0" lang="en-US" sz="1100" b="1" i="0" u="none" strike="noStrike" kern="0" cap="none" spc="0" normalizeH="0" noProof="0" dirty="0" smtClean="0">
                <a:ln>
                  <a:noFill/>
                </a:ln>
                <a:solidFill>
                  <a:schemeClr val="tx1">
                    <a:lumMod val="75000"/>
                  </a:schemeClr>
                </a:solidFill>
                <a:effectLst/>
                <a:uLnTx/>
                <a:uFillTx/>
                <a:latin typeface="+mj-lt"/>
                <a:ea typeface="+mj-ea"/>
                <a:cs typeface="+mj-cs"/>
              </a:rPr>
              <a:t> + approx. $10,000 in closing costs </a:t>
            </a:r>
            <a:endParaRPr kumimoji="0" lang="en-US" sz="1100" b="1" i="0" u="none" strike="noStrike" kern="0" cap="none" spc="0" normalizeH="0" baseline="0" noProof="0" dirty="0" smtClean="0">
              <a:ln>
                <a:noFill/>
              </a:ln>
              <a:solidFill>
                <a:schemeClr val="tx1">
                  <a:lumMod val="75000"/>
                </a:schemeClr>
              </a:solidFill>
              <a:effectLst/>
              <a:uLnTx/>
              <a:uFillTx/>
              <a:latin typeface="+mj-lt"/>
              <a:ea typeface="+mj-ea"/>
              <a:cs typeface="+mj-cs"/>
            </a:endParaRPr>
          </a:p>
        </p:txBody>
      </p:sp>
    </p:spTree>
    <p:extLst>
      <p:ext uri="{BB962C8B-B14F-4D97-AF65-F5344CB8AC3E}">
        <p14:creationId xmlns:p14="http://schemas.microsoft.com/office/powerpoint/2010/main" val="22225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Placeholder 3"/>
          <p:cNvSpPr>
            <a:spLocks noGrp="1"/>
          </p:cNvSpPr>
          <p:nvPr>
            <p:ph type="body"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pPr>
              <a:defRPr/>
            </a:pPr>
            <a:r>
              <a:rPr lang="en-US" altLang="en-US" dirty="0" smtClean="0">
                <a:cs typeface="ＭＳ Ｐゴシック" pitchFamily="34" charset="-128"/>
              </a:rPr>
              <a:t>Mortgages from RBC Bank</a:t>
            </a:r>
          </a:p>
        </p:txBody>
      </p:sp>
      <p:graphicFrame>
        <p:nvGraphicFramePr>
          <p:cNvPr id="9" name="Content Placeholder 4"/>
          <p:cNvGraphicFramePr>
            <a:graphicFrameLocks/>
          </p:cNvGraphicFramePr>
          <p:nvPr>
            <p:extLst>
              <p:ext uri="{D42A27DB-BD31-4B8C-83A1-F6EECF244321}">
                <p14:modId xmlns:p14="http://schemas.microsoft.com/office/powerpoint/2010/main" val="1378393466"/>
              </p:ext>
            </p:extLst>
          </p:nvPr>
        </p:nvGraphicFramePr>
        <p:xfrm>
          <a:off x="533401" y="2133600"/>
          <a:ext cx="8077199" cy="4149545"/>
        </p:xfrm>
        <a:graphic>
          <a:graphicData uri="http://schemas.openxmlformats.org/drawingml/2006/table">
            <a:tbl>
              <a:tblPr firstRow="1" bandRow="1">
                <a:effectLst/>
                <a:tableStyleId>{5C22544A-7EE6-4342-B048-85BDC9FD1C3A}</a:tableStyleId>
              </a:tblPr>
              <a:tblGrid>
                <a:gridCol w="2617611"/>
                <a:gridCol w="2742025"/>
                <a:gridCol w="2717563"/>
              </a:tblGrid>
              <a:tr h="589125">
                <a:tc>
                  <a:txBody>
                    <a:bodyPr/>
                    <a:lstStyle/>
                    <a:p>
                      <a:pPr marL="39688" marR="0" lvl="0" indent="0" algn="l" defTabSz="914400" rtl="0" eaLnBrk="1" fontAlgn="base" latinLnBrk="0" hangingPunct="1">
                        <a:lnSpc>
                          <a:spcPct val="80000"/>
                        </a:lnSpc>
                        <a:spcBef>
                          <a:spcPct val="0"/>
                        </a:spcBef>
                        <a:spcAft>
                          <a:spcPct val="0"/>
                        </a:spcAft>
                        <a:buClrTx/>
                        <a:buSzTx/>
                        <a:buFontTx/>
                        <a:buNone/>
                        <a:tabLst>
                          <a:tab pos="558800" algn="l"/>
                        </a:tabLst>
                      </a:pPr>
                      <a:r>
                        <a:rPr kumimoji="0" lang="en-US" sz="1800" b="1" i="0" u="none" strike="noStrike" cap="none" normalizeH="0" baseline="0" dirty="0" smtClean="0">
                          <a:ln>
                            <a:noFill/>
                          </a:ln>
                          <a:solidFill>
                            <a:srgbClr val="1F497D"/>
                          </a:solidFill>
                          <a:effectLst/>
                          <a:latin typeface="Arial" charset="0"/>
                          <a:ea typeface="ヒラギノ明朝 Pro W3" pitchFamily="-109" charset="-128"/>
                          <a:cs typeface="Arial" charset="0"/>
                          <a:sym typeface="Arial" charset="0"/>
                        </a:rPr>
                        <a:t>Key Characteristics</a:t>
                      </a:r>
                    </a:p>
                  </a:txBody>
                  <a:tcPr marL="55095" marR="55095" marT="61989" marB="61989" anchor="ctr" horzOverflow="overflow">
                    <a:solidFill>
                      <a:schemeClr val="bg2"/>
                    </a:solidFill>
                  </a:tcPr>
                </a:tc>
                <a:tc>
                  <a:txBody>
                    <a:bodyPr/>
                    <a:lstStyle/>
                    <a:p>
                      <a:pPr marL="39688" marR="0" lvl="0" indent="0" algn="ctr" defTabSz="914400" rtl="0" eaLnBrk="1" fontAlgn="base" latinLnBrk="0" hangingPunct="1">
                        <a:lnSpc>
                          <a:spcPct val="80000"/>
                        </a:lnSpc>
                        <a:spcBef>
                          <a:spcPct val="0"/>
                        </a:spcBef>
                        <a:spcAft>
                          <a:spcPct val="0"/>
                        </a:spcAft>
                        <a:buClrTx/>
                        <a:buSzTx/>
                        <a:buFontTx/>
                        <a:buNone/>
                        <a:tabLst>
                          <a:tab pos="558800" algn="l"/>
                        </a:tabLst>
                      </a:pPr>
                      <a:r>
                        <a:rPr kumimoji="0" lang="en-US" sz="1800" b="1" i="0" u="none" strike="noStrike" cap="none" normalizeH="0" baseline="0" dirty="0" smtClean="0">
                          <a:ln>
                            <a:noFill/>
                          </a:ln>
                          <a:solidFill>
                            <a:srgbClr val="1F497D"/>
                          </a:solidFill>
                          <a:effectLst/>
                          <a:latin typeface="Arial" charset="0"/>
                          <a:ea typeface="ヒラギノ明朝 Pro W3" pitchFamily="-109" charset="-128"/>
                          <a:cs typeface="Arial" charset="0"/>
                          <a:sym typeface="Arial" charset="0"/>
                        </a:rPr>
                        <a:t>Primary or Secondary Home</a:t>
                      </a:r>
                      <a:endParaRPr kumimoji="0" lang="en-US" sz="1800" b="1" i="0" u="none" strike="noStrike" cap="none" normalizeH="0" baseline="30000" dirty="0" smtClean="0">
                        <a:ln>
                          <a:noFill/>
                        </a:ln>
                        <a:solidFill>
                          <a:srgbClr val="1F497D"/>
                        </a:solidFill>
                        <a:effectLst/>
                        <a:latin typeface="Arial" charset="0"/>
                        <a:ea typeface="ヒラギノ明朝 Pro W3" pitchFamily="-109" charset="-128"/>
                        <a:cs typeface="Arial" charset="0"/>
                        <a:sym typeface="Arial" charset="0"/>
                      </a:endParaRPr>
                    </a:p>
                  </a:txBody>
                  <a:tcPr marL="55095" marR="55095" marT="61989" marB="61989" anchor="ctr" horzOverflow="overflow">
                    <a:solidFill>
                      <a:schemeClr val="bg2"/>
                    </a:solidFill>
                  </a:tcPr>
                </a:tc>
                <a:tc>
                  <a:txBody>
                    <a:bodyPr/>
                    <a:lstStyle/>
                    <a:p>
                      <a:pPr marL="39688" marR="0" lvl="0" indent="0" algn="ctr" defTabSz="914400" rtl="0" eaLnBrk="1" fontAlgn="base" latinLnBrk="0" hangingPunct="1">
                        <a:lnSpc>
                          <a:spcPct val="80000"/>
                        </a:lnSpc>
                        <a:spcBef>
                          <a:spcPct val="0"/>
                        </a:spcBef>
                        <a:spcAft>
                          <a:spcPct val="0"/>
                        </a:spcAft>
                        <a:buClrTx/>
                        <a:buSzTx/>
                        <a:buFontTx/>
                        <a:buNone/>
                        <a:tabLst>
                          <a:tab pos="558800" algn="l"/>
                        </a:tabLst>
                      </a:pPr>
                      <a:r>
                        <a:rPr kumimoji="0" lang="en-US" sz="1800" b="1" i="0" u="none" strike="noStrike" cap="none" normalizeH="0" baseline="0" dirty="0" smtClean="0">
                          <a:ln>
                            <a:noFill/>
                          </a:ln>
                          <a:solidFill>
                            <a:srgbClr val="1F497D"/>
                          </a:solidFill>
                          <a:effectLst/>
                          <a:latin typeface="Arial" charset="0"/>
                          <a:ea typeface="ヒラギノ明朝 Pro W3" pitchFamily="-109" charset="-128"/>
                          <a:cs typeface="Arial" charset="0"/>
                          <a:sym typeface="Arial" charset="0"/>
                        </a:rPr>
                        <a:t>Investment Property</a:t>
                      </a:r>
                      <a:endParaRPr kumimoji="0" lang="en-US" sz="1800" b="1" i="0" u="none" strike="noStrike" cap="none" normalizeH="0" baseline="30000" dirty="0" smtClean="0">
                        <a:ln>
                          <a:noFill/>
                        </a:ln>
                        <a:solidFill>
                          <a:srgbClr val="1F497D"/>
                        </a:solidFill>
                        <a:effectLst/>
                        <a:latin typeface="Arial" charset="0"/>
                        <a:ea typeface="ヒラギノ明朝 Pro W3" pitchFamily="-109" charset="-128"/>
                        <a:cs typeface="Arial" charset="0"/>
                        <a:sym typeface="Arial" charset="0"/>
                      </a:endParaRPr>
                    </a:p>
                  </a:txBody>
                  <a:tcPr marL="55095" marR="55095" marT="61989" marB="61989" anchor="ctr" horzOverflow="overflow">
                    <a:solidFill>
                      <a:schemeClr val="bg2"/>
                    </a:solidFill>
                  </a:tcPr>
                </a:tc>
              </a:tr>
              <a:tr h="362912">
                <a:tc>
                  <a:txBody>
                    <a:bodyPr/>
                    <a:lstStyle/>
                    <a:p>
                      <a:pPr marL="39688" marR="0" lvl="0" indent="0" algn="l" defTabSz="914400" rtl="0" eaLnBrk="1" fontAlgn="base" latinLnBrk="0" hangingPunct="1">
                        <a:lnSpc>
                          <a:spcPct val="100000"/>
                        </a:lnSpc>
                        <a:spcBef>
                          <a:spcPct val="0"/>
                        </a:spcBef>
                        <a:spcAft>
                          <a:spcPct val="0"/>
                        </a:spcAft>
                        <a:buClrTx/>
                        <a:buSzTx/>
                        <a:buFontTx/>
                        <a:buNone/>
                        <a:tabLst>
                          <a:tab pos="558800" algn="l"/>
                        </a:tabLst>
                      </a:pPr>
                      <a:r>
                        <a:rPr kumimoji="0" lang="en-US" sz="1500" b="1" i="0" u="none" strike="noStrike" cap="none" normalizeH="0" baseline="0" dirty="0" smtClean="0">
                          <a:ln>
                            <a:noFill/>
                          </a:ln>
                          <a:solidFill>
                            <a:srgbClr val="141313"/>
                          </a:solidFill>
                          <a:effectLst/>
                          <a:latin typeface="Arial" charset="0"/>
                          <a:ea typeface="ヒラギノ明朝 Pro W3" pitchFamily="-109" charset="-128"/>
                          <a:cs typeface="Arial" charset="0"/>
                          <a:sym typeface="Arial" charset="0"/>
                        </a:rPr>
                        <a:t>Prequalification</a:t>
                      </a:r>
                    </a:p>
                  </a:txBody>
                  <a:tcPr marL="55095" marR="55095" marT="61989" marB="61989" anchor="ctr" horzOverflow="overflow">
                    <a:lnB w="12700" cap="flat" cmpd="sng" algn="ctr">
                      <a:solidFill>
                        <a:srgbClr val="000000">
                          <a:lumMod val="50000"/>
                          <a:lumOff val="50000"/>
                        </a:srgbClr>
                      </a:solidFill>
                      <a:prstDash val="solid"/>
                      <a:round/>
                      <a:headEnd type="none" w="med" len="med"/>
                      <a:tailEnd type="none" w="med" len="med"/>
                    </a:lnB>
                    <a:solidFill>
                      <a:srgbClr val="1F497D">
                        <a:alpha val="25000"/>
                      </a:srgbClr>
                    </a:solidFill>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Yes</a:t>
                      </a:r>
                    </a:p>
                  </a:txBody>
                  <a:tcPr marL="55095" marR="55095" marT="61989" marB="61989" anchor="ctr" horzOverflow="overflow">
                    <a:lnB w="12700" cap="flat" cmpd="sng" algn="ctr">
                      <a:solidFill>
                        <a:srgbClr val="000000">
                          <a:lumMod val="50000"/>
                          <a:lumOff val="50000"/>
                        </a:srgbClr>
                      </a:solidFill>
                      <a:prstDash val="solid"/>
                      <a:round/>
                      <a:headEnd type="none" w="med" len="med"/>
                      <a:tailEnd type="none" w="med" len="med"/>
                    </a:lnB>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Yes</a:t>
                      </a:r>
                    </a:p>
                  </a:txBody>
                  <a:tcPr marL="55095" marR="55095" marT="61989" marB="61989" anchor="ctr" horzOverflow="overflow">
                    <a:lnB w="12700" cap="flat" cmpd="sng" algn="ctr">
                      <a:solidFill>
                        <a:srgbClr val="000000">
                          <a:lumMod val="50000"/>
                          <a:lumOff val="50000"/>
                        </a:srgbClr>
                      </a:solidFill>
                      <a:prstDash val="solid"/>
                      <a:round/>
                      <a:headEnd type="none" w="med" len="med"/>
                      <a:tailEnd type="none" w="med" len="med"/>
                    </a:lnB>
                  </a:tcPr>
                </a:tc>
              </a:tr>
              <a:tr h="341848">
                <a:tc>
                  <a:txBody>
                    <a:bodyPr/>
                    <a:lstStyle/>
                    <a:p>
                      <a:pPr marL="39688" marR="0" lvl="0" indent="0" algn="l" defTabSz="914400" rtl="0" eaLnBrk="1" fontAlgn="base" latinLnBrk="0" hangingPunct="1">
                        <a:lnSpc>
                          <a:spcPct val="100000"/>
                        </a:lnSpc>
                        <a:spcBef>
                          <a:spcPct val="0"/>
                        </a:spcBef>
                        <a:spcAft>
                          <a:spcPct val="0"/>
                        </a:spcAft>
                        <a:buClrTx/>
                        <a:buSzTx/>
                        <a:buFontTx/>
                        <a:buNone/>
                        <a:tabLst>
                          <a:tab pos="558800" algn="l"/>
                        </a:tabLst>
                      </a:pPr>
                      <a:r>
                        <a:rPr kumimoji="0" lang="en-US" sz="1500" b="1" i="0" u="none" strike="noStrike" cap="none" normalizeH="0" baseline="0" dirty="0" smtClean="0">
                          <a:ln>
                            <a:noFill/>
                          </a:ln>
                          <a:solidFill>
                            <a:srgbClr val="141313"/>
                          </a:solidFill>
                          <a:effectLst/>
                          <a:latin typeface="Arial" charset="0"/>
                          <a:ea typeface="ヒラギノ明朝 Pro W3" pitchFamily="-109" charset="-128"/>
                          <a:cs typeface="Arial" charset="0"/>
                          <a:sym typeface="Arial" charset="0"/>
                        </a:rPr>
                        <a:t>Down payment required</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solidFill>
                      <a:srgbClr val="1F497D">
                        <a:alpha val="25000"/>
                      </a:srgbClr>
                    </a:solidFill>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20%</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40%</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r>
              <a:tr h="573057">
                <a:tc>
                  <a:txBody>
                    <a:bodyPr/>
                    <a:lstStyle/>
                    <a:p>
                      <a:pPr marL="39688" marR="0" lvl="0" indent="0" algn="l" defTabSz="914400" rtl="0" eaLnBrk="1" fontAlgn="base" latinLnBrk="0" hangingPunct="1">
                        <a:lnSpc>
                          <a:spcPct val="100000"/>
                        </a:lnSpc>
                        <a:spcBef>
                          <a:spcPct val="0"/>
                        </a:spcBef>
                        <a:spcAft>
                          <a:spcPct val="0"/>
                        </a:spcAft>
                        <a:buClrTx/>
                        <a:buSzTx/>
                        <a:buFontTx/>
                        <a:buNone/>
                        <a:tabLst>
                          <a:tab pos="558800" algn="l"/>
                        </a:tabLst>
                      </a:pPr>
                      <a:r>
                        <a:rPr kumimoji="0" lang="en-US" sz="1500" b="1" i="0" u="none" strike="noStrike" cap="none" normalizeH="0" baseline="0" dirty="0" smtClean="0">
                          <a:ln>
                            <a:noFill/>
                          </a:ln>
                          <a:solidFill>
                            <a:srgbClr val="141313"/>
                          </a:solidFill>
                          <a:effectLst/>
                          <a:latin typeface="Arial" charset="0"/>
                          <a:ea typeface="ヒラギノ明朝 Pro W3" pitchFamily="-109" charset="-128"/>
                          <a:cs typeface="Arial" charset="0"/>
                          <a:sym typeface="Arial" charset="0"/>
                        </a:rPr>
                        <a:t>Property Types</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solidFill>
                      <a:srgbClr val="1F497D">
                        <a:alpha val="25000"/>
                      </a:srgbClr>
                    </a:solidFill>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Single family, condo, townhome</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Single family, condo, townhome</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r>
              <a:tr h="1076264">
                <a:tc>
                  <a:txBody>
                    <a:bodyPr/>
                    <a:lstStyle/>
                    <a:p>
                      <a:pPr marL="39688" marR="0" lvl="0" indent="0" algn="l" defTabSz="914400" rtl="0" eaLnBrk="1" fontAlgn="base" latinLnBrk="0" hangingPunct="1">
                        <a:lnSpc>
                          <a:spcPct val="100000"/>
                        </a:lnSpc>
                        <a:spcBef>
                          <a:spcPct val="0"/>
                        </a:spcBef>
                        <a:spcAft>
                          <a:spcPct val="0"/>
                        </a:spcAft>
                        <a:buClrTx/>
                        <a:buSzTx/>
                        <a:buFontTx/>
                        <a:buNone/>
                        <a:tabLst>
                          <a:tab pos="558800" algn="l"/>
                        </a:tabLst>
                      </a:pPr>
                      <a:r>
                        <a:rPr kumimoji="0" lang="en-US" sz="1500" b="1" i="0" u="none" strike="noStrike" cap="none" normalizeH="0" baseline="0" dirty="0" smtClean="0">
                          <a:ln>
                            <a:noFill/>
                          </a:ln>
                          <a:solidFill>
                            <a:srgbClr val="141313"/>
                          </a:solidFill>
                          <a:effectLst/>
                          <a:latin typeface="Arial" charset="0"/>
                          <a:ea typeface="ヒラギノ明朝 Pro W3" pitchFamily="-109" charset="-128"/>
                          <a:cs typeface="Arial" charset="0"/>
                          <a:sym typeface="Arial" charset="0"/>
                        </a:rPr>
                        <a:t>Loan Terms</a:t>
                      </a:r>
                    </a:p>
                    <a:p>
                      <a:pPr marL="39688" marR="0" lvl="0" indent="0" algn="l" defTabSz="914400" rtl="0" eaLnBrk="1" fontAlgn="base" latinLnBrk="0" hangingPunct="1">
                        <a:lnSpc>
                          <a:spcPct val="100000"/>
                        </a:lnSpc>
                        <a:spcBef>
                          <a:spcPct val="0"/>
                        </a:spcBef>
                        <a:spcAft>
                          <a:spcPct val="0"/>
                        </a:spcAft>
                        <a:buClrTx/>
                        <a:buSzTx/>
                        <a:buFontTx/>
                        <a:buNone/>
                        <a:tabLst>
                          <a:tab pos="558800" algn="l"/>
                        </a:tabLst>
                      </a:pPr>
                      <a:endParaRPr kumimoji="0" lang="en-US" sz="1500" b="1" i="0" u="none" strike="noStrike" cap="none" normalizeH="0" baseline="0" dirty="0" smtClean="0">
                        <a:ln>
                          <a:noFill/>
                        </a:ln>
                        <a:solidFill>
                          <a:srgbClr val="141313"/>
                        </a:solidFill>
                        <a:effectLst/>
                        <a:latin typeface="Arial" charset="0"/>
                        <a:ea typeface="ヒラギノ明朝 Pro W3" pitchFamily="-109" charset="-128"/>
                        <a:cs typeface="Arial" charset="0"/>
                        <a:sym typeface="Arial" charset="0"/>
                      </a:endParaRPr>
                    </a:p>
                    <a:p>
                      <a:pPr marL="39688" marR="0" lvl="0" indent="0" algn="l" defTabSz="914400" rtl="0" eaLnBrk="1" fontAlgn="base" latinLnBrk="0" hangingPunct="1">
                        <a:lnSpc>
                          <a:spcPct val="100000"/>
                        </a:lnSpc>
                        <a:spcBef>
                          <a:spcPct val="0"/>
                        </a:spcBef>
                        <a:spcAft>
                          <a:spcPct val="0"/>
                        </a:spcAft>
                        <a:buClrTx/>
                        <a:buSzTx/>
                        <a:buFontTx/>
                        <a:buNone/>
                        <a:tabLst>
                          <a:tab pos="558800" algn="l"/>
                        </a:tabLst>
                      </a:pPr>
                      <a:r>
                        <a:rPr kumimoji="0" lang="en-US" sz="1500" b="1" i="0" u="none" strike="noStrike" cap="none" normalizeH="0" baseline="0" dirty="0" smtClean="0">
                          <a:ln>
                            <a:noFill/>
                          </a:ln>
                          <a:solidFill>
                            <a:srgbClr val="141313"/>
                          </a:solidFill>
                          <a:effectLst/>
                          <a:latin typeface="Arial" charset="0"/>
                          <a:ea typeface="ヒラギノ明朝 Pro W3" pitchFamily="-109" charset="-128"/>
                          <a:cs typeface="Arial" charset="0"/>
                          <a:sym typeface="Arial" charset="0"/>
                        </a:rPr>
                        <a:t>Renewals</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solidFill>
                      <a:srgbClr val="1F497D">
                        <a:alpha val="25000"/>
                      </a:srgbClr>
                    </a:solidFill>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3, 5, 7-year fixed rate term</a:t>
                      </a:r>
                      <a:r>
                        <a:rPr kumimoji="0" lang="en-US" sz="1400" b="0" i="0" u="none" strike="noStrike" cap="none" normalizeH="0" baseline="30000" dirty="0" smtClean="0">
                          <a:ln>
                            <a:noFill/>
                          </a:ln>
                          <a:solidFill>
                            <a:schemeClr val="accent1">
                              <a:lumMod val="50000"/>
                            </a:schemeClr>
                          </a:solidFill>
                          <a:effectLst/>
                          <a:latin typeface="Arial" charset="0"/>
                          <a:ea typeface="ヒラギノ明朝 Pro W3" pitchFamily="-109" charset="-128"/>
                          <a:cs typeface="Arial" charset="0"/>
                          <a:sym typeface="Arial" charset="0"/>
                        </a:rPr>
                        <a:t>3</a:t>
                      </a:r>
                    </a:p>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endParaRPr kumimoji="0" lang="en-US" sz="14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endParaRPr>
                    </a:p>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4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Lock in for 3, 5 or 7 years –</a:t>
                      </a:r>
                    </a:p>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4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 at no cost</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defRPr/>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3, 5, 7-year fixed rate term</a:t>
                      </a:r>
                      <a:r>
                        <a:rPr kumimoji="0" lang="en-US" sz="1400" b="0" i="0" u="none" strike="noStrike" cap="none" normalizeH="0" baseline="30000" dirty="0" smtClean="0">
                          <a:ln>
                            <a:noFill/>
                          </a:ln>
                          <a:solidFill>
                            <a:schemeClr val="accent1">
                              <a:lumMod val="50000"/>
                            </a:schemeClr>
                          </a:solidFill>
                          <a:effectLst/>
                          <a:latin typeface="Arial" charset="0"/>
                          <a:ea typeface="ヒラギノ明朝 Pro W3" pitchFamily="-109" charset="-128"/>
                          <a:cs typeface="Arial" charset="0"/>
                          <a:sym typeface="Arial" charset="0"/>
                        </a:rPr>
                        <a:t>3</a:t>
                      </a:r>
                    </a:p>
                    <a:p>
                      <a:pPr marL="39688" marR="0" lvl="0" indent="0" algn="ctr" defTabSz="914400" rtl="0" eaLnBrk="1" fontAlgn="base" latinLnBrk="0" hangingPunct="1">
                        <a:lnSpc>
                          <a:spcPct val="100000"/>
                        </a:lnSpc>
                        <a:spcBef>
                          <a:spcPct val="0"/>
                        </a:spcBef>
                        <a:spcAft>
                          <a:spcPct val="0"/>
                        </a:spcAft>
                        <a:buClrTx/>
                        <a:buSzTx/>
                        <a:buFontTx/>
                        <a:buNone/>
                        <a:tabLst>
                          <a:tab pos="558800" algn="l"/>
                        </a:tabLst>
                        <a:defRPr/>
                      </a:pPr>
                      <a:endParaRPr kumimoji="0" lang="en-US" sz="1400" b="0" i="0" u="none" strike="noStrike" cap="none" normalizeH="0" baseline="30000" dirty="0" smtClean="0">
                        <a:ln>
                          <a:noFill/>
                        </a:ln>
                        <a:solidFill>
                          <a:schemeClr val="accent1">
                            <a:lumMod val="50000"/>
                          </a:schemeClr>
                        </a:solidFill>
                        <a:effectLst/>
                        <a:latin typeface="Arial" charset="0"/>
                        <a:ea typeface="ヒラギノ明朝 Pro W3" pitchFamily="-109" charset="-128"/>
                        <a:cs typeface="Arial" charset="0"/>
                        <a:sym typeface="Arial" charset="0"/>
                      </a:endParaRPr>
                    </a:p>
                    <a:p>
                      <a:pPr marL="39688" marR="0" lvl="0" indent="0" algn="ctr" defTabSz="914400" rtl="0" eaLnBrk="1" fontAlgn="base" latinLnBrk="0" hangingPunct="1">
                        <a:lnSpc>
                          <a:spcPct val="100000"/>
                        </a:lnSpc>
                        <a:spcBef>
                          <a:spcPct val="0"/>
                        </a:spcBef>
                        <a:spcAft>
                          <a:spcPct val="0"/>
                        </a:spcAft>
                        <a:buClrTx/>
                        <a:buSzTx/>
                        <a:buFontTx/>
                        <a:buNone/>
                        <a:tabLst>
                          <a:tab pos="558800" algn="l"/>
                        </a:tabLst>
                        <a:defRPr/>
                      </a:pPr>
                      <a:endParaRPr kumimoji="0" lang="en-US" sz="1400" b="0" i="0" u="none" strike="noStrike" cap="none" normalizeH="0" baseline="30000" dirty="0" smtClean="0">
                        <a:ln>
                          <a:noFill/>
                        </a:ln>
                        <a:solidFill>
                          <a:schemeClr val="accent1">
                            <a:lumMod val="50000"/>
                          </a:schemeClr>
                        </a:solidFill>
                        <a:effectLst/>
                        <a:latin typeface="Arial" charset="0"/>
                        <a:ea typeface="ヒラギノ明朝 Pro W3" pitchFamily="-109" charset="-128"/>
                        <a:cs typeface="Arial" charset="0"/>
                        <a:sym typeface="Arial" charset="0"/>
                      </a:endParaRPr>
                    </a:p>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4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Lock in for 3, 5 or 7 years –</a:t>
                      </a:r>
                    </a:p>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4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 at no cost</a:t>
                      </a:r>
                    </a:p>
                    <a:p>
                      <a:pPr marL="39688" marR="0" lvl="0" indent="0" algn="ctr" defTabSz="914400" rtl="0" eaLnBrk="1" fontAlgn="base" latinLnBrk="0" hangingPunct="1">
                        <a:lnSpc>
                          <a:spcPct val="100000"/>
                        </a:lnSpc>
                        <a:spcBef>
                          <a:spcPct val="0"/>
                        </a:spcBef>
                        <a:spcAft>
                          <a:spcPct val="0"/>
                        </a:spcAft>
                        <a:buClrTx/>
                        <a:buSzTx/>
                        <a:buFontTx/>
                        <a:buNone/>
                        <a:tabLst>
                          <a:tab pos="558800" algn="l"/>
                        </a:tabLst>
                        <a:defRPr/>
                      </a:pPr>
                      <a:endParaRPr kumimoji="0" lang="en-US" sz="1400" b="0" i="0" u="none" strike="noStrike" cap="none" normalizeH="0" baseline="30000" dirty="0" smtClean="0">
                        <a:ln>
                          <a:noFill/>
                        </a:ln>
                        <a:solidFill>
                          <a:schemeClr val="accent1">
                            <a:lumMod val="50000"/>
                          </a:schemeClr>
                        </a:solidFill>
                        <a:effectLst/>
                        <a:latin typeface="Arial" charset="0"/>
                        <a:ea typeface="ヒラギノ明朝 Pro W3" pitchFamily="-109" charset="-128"/>
                        <a:cs typeface="Arial" charset="0"/>
                        <a:sym typeface="Arial" charset="0"/>
                      </a:endParaRP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r>
              <a:tr h="341848">
                <a:tc>
                  <a:txBody>
                    <a:bodyPr/>
                    <a:lstStyle/>
                    <a:p>
                      <a:pPr marL="39688" marR="0" lvl="0" indent="0" algn="l" defTabSz="914400" rtl="0" eaLnBrk="1" fontAlgn="base" latinLnBrk="0" hangingPunct="1">
                        <a:lnSpc>
                          <a:spcPct val="100000"/>
                        </a:lnSpc>
                        <a:spcBef>
                          <a:spcPct val="0"/>
                        </a:spcBef>
                        <a:spcAft>
                          <a:spcPct val="0"/>
                        </a:spcAft>
                        <a:buClrTx/>
                        <a:buSzTx/>
                        <a:buFontTx/>
                        <a:buNone/>
                        <a:tabLst>
                          <a:tab pos="558800" algn="l"/>
                        </a:tabLst>
                      </a:pPr>
                      <a:r>
                        <a:rPr kumimoji="0" lang="en-US" sz="1500" b="1" i="0" u="none" strike="noStrike" cap="none" normalizeH="0" baseline="0" dirty="0" smtClean="0">
                          <a:ln>
                            <a:noFill/>
                          </a:ln>
                          <a:solidFill>
                            <a:srgbClr val="151651"/>
                          </a:solidFill>
                          <a:effectLst/>
                          <a:latin typeface="Arial" charset="0"/>
                          <a:ea typeface="ヒラギノ明朝 Pro W3" pitchFamily="-109" charset="-128"/>
                          <a:cs typeface="Arial" charset="0"/>
                          <a:sym typeface="Arial" charset="0"/>
                        </a:rPr>
                        <a:t>Monthly Payment</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solidFill>
                      <a:srgbClr val="1F497D">
                        <a:alpha val="25000"/>
                      </a:srgbClr>
                    </a:solidFill>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Based on a 30-year term</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Based on a 30-year term</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r>
              <a:tr h="341848">
                <a:tc>
                  <a:txBody>
                    <a:bodyPr/>
                    <a:lstStyle/>
                    <a:p>
                      <a:pPr marL="39688" marR="0" lvl="0" indent="0" algn="l" defTabSz="914400" rtl="0" eaLnBrk="1" fontAlgn="base" latinLnBrk="0" hangingPunct="1">
                        <a:lnSpc>
                          <a:spcPct val="100000"/>
                        </a:lnSpc>
                        <a:spcBef>
                          <a:spcPct val="0"/>
                        </a:spcBef>
                        <a:spcAft>
                          <a:spcPct val="0"/>
                        </a:spcAft>
                        <a:buClrTx/>
                        <a:buSzTx/>
                        <a:buFontTx/>
                        <a:buNone/>
                        <a:tabLst>
                          <a:tab pos="558800" algn="l"/>
                        </a:tabLst>
                      </a:pPr>
                      <a:r>
                        <a:rPr kumimoji="0" lang="en-US" sz="1500" b="1" i="0" u="none" strike="noStrike" cap="none" normalizeH="0" baseline="0" dirty="0" smtClean="0">
                          <a:ln>
                            <a:noFill/>
                          </a:ln>
                          <a:solidFill>
                            <a:srgbClr val="141313"/>
                          </a:solidFill>
                          <a:effectLst/>
                          <a:latin typeface="Arial" charset="0"/>
                          <a:ea typeface="ヒラギノ明朝 Pro W3" pitchFamily="-109" charset="-128"/>
                          <a:cs typeface="Arial" charset="0"/>
                          <a:sym typeface="Arial" charset="0"/>
                        </a:rPr>
                        <a:t>Refinance</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solidFill>
                      <a:srgbClr val="1F497D">
                        <a:alpha val="25000"/>
                      </a:srgbClr>
                    </a:solidFill>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Yes</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Yes</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tcPr>
                </a:tc>
              </a:tr>
              <a:tr h="341848">
                <a:tc>
                  <a:txBody>
                    <a:bodyPr/>
                    <a:lstStyle/>
                    <a:p>
                      <a:pPr marL="39688" marR="0" lvl="0" indent="0" algn="l" defTabSz="914400" rtl="0" eaLnBrk="1" fontAlgn="base" latinLnBrk="0" hangingPunct="1">
                        <a:lnSpc>
                          <a:spcPct val="100000"/>
                        </a:lnSpc>
                        <a:spcBef>
                          <a:spcPct val="0"/>
                        </a:spcBef>
                        <a:spcAft>
                          <a:spcPct val="0"/>
                        </a:spcAft>
                        <a:buClrTx/>
                        <a:buSzTx/>
                        <a:buFontTx/>
                        <a:buNone/>
                        <a:tabLst>
                          <a:tab pos="558800" algn="l"/>
                        </a:tabLst>
                      </a:pPr>
                      <a:r>
                        <a:rPr kumimoji="0" lang="en-US" sz="1500" b="1" i="0" u="none" strike="noStrike" cap="none" normalizeH="0" baseline="0" dirty="0" smtClean="0">
                          <a:ln>
                            <a:noFill/>
                          </a:ln>
                          <a:solidFill>
                            <a:srgbClr val="141313"/>
                          </a:solidFill>
                          <a:effectLst/>
                          <a:latin typeface="Arial" charset="0"/>
                          <a:ea typeface="ヒラギノ明朝 Pro W3" pitchFamily="-109" charset="-128"/>
                          <a:cs typeface="Arial" charset="0"/>
                          <a:sym typeface="Arial" charset="0"/>
                        </a:rPr>
                        <a:t>Foreign National Premium</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6350" cap="flat" cmpd="sng" algn="ctr">
                      <a:solidFill>
                        <a:srgbClr val="808080">
                          <a:lumMod val="75000"/>
                        </a:srgbClr>
                      </a:solidFill>
                      <a:prstDash val="solid"/>
                      <a:round/>
                      <a:headEnd type="none" w="med" len="med"/>
                      <a:tailEnd type="none" w="med" len="med"/>
                    </a:lnB>
                    <a:solidFill>
                      <a:srgbClr val="1F497D">
                        <a:alpha val="25000"/>
                      </a:srgbClr>
                    </a:solidFill>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None</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6350" cap="flat" cmpd="sng" algn="ctr">
                      <a:solidFill>
                        <a:srgbClr val="808080">
                          <a:lumMod val="75000"/>
                        </a:srgbClr>
                      </a:solidFill>
                      <a:prstDash val="solid"/>
                      <a:round/>
                      <a:headEnd type="none" w="med" len="med"/>
                      <a:tailEnd type="none" w="med" len="med"/>
                    </a:lnB>
                  </a:tcPr>
                </a:tc>
                <a:tc>
                  <a:txBody>
                    <a:bodyPr/>
                    <a:lstStyle/>
                    <a:p>
                      <a:pPr marL="39688"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1500" b="0" i="0" u="none" strike="noStrike" cap="none" normalizeH="0" baseline="0" dirty="0" smtClean="0">
                          <a:ln>
                            <a:noFill/>
                          </a:ln>
                          <a:solidFill>
                            <a:schemeClr val="accent1">
                              <a:lumMod val="50000"/>
                            </a:schemeClr>
                          </a:solidFill>
                          <a:effectLst/>
                          <a:latin typeface="Arial" charset="0"/>
                          <a:ea typeface="ヒラギノ明朝 Pro W3" pitchFamily="-109" charset="-128"/>
                          <a:cs typeface="Arial" charset="0"/>
                          <a:sym typeface="Arial" charset="0"/>
                        </a:rPr>
                        <a:t>None</a:t>
                      </a:r>
                    </a:p>
                  </a:txBody>
                  <a:tcPr marL="55095" marR="55095" marT="61989" marB="61989" anchor="ctr" horzOverflow="overflow">
                    <a:lnT w="12700" cap="flat" cmpd="sng" algn="ctr">
                      <a:solidFill>
                        <a:srgbClr val="000000">
                          <a:lumMod val="50000"/>
                          <a:lumOff val="50000"/>
                        </a:srgbClr>
                      </a:solidFill>
                      <a:prstDash val="solid"/>
                      <a:round/>
                      <a:headEnd type="none" w="med" len="med"/>
                      <a:tailEnd type="none" w="med" len="med"/>
                    </a:lnT>
                    <a:lnB w="6350" cap="flat" cmpd="sng" algn="ctr">
                      <a:solidFill>
                        <a:srgbClr val="808080">
                          <a:lumMod val="75000"/>
                        </a:srgbClr>
                      </a:solidFill>
                      <a:prstDash val="solid"/>
                      <a:round/>
                      <a:headEnd type="none" w="med" len="med"/>
                      <a:tailEnd type="none" w="med" len="med"/>
                    </a:lnB>
                  </a:tcPr>
                </a:tc>
              </a:tr>
            </a:tbl>
          </a:graphicData>
        </a:graphic>
      </p:graphicFrame>
      <p:sp>
        <p:nvSpPr>
          <p:cNvPr id="3" name="TextBox 2"/>
          <p:cNvSpPr txBox="1"/>
          <p:nvPr/>
        </p:nvSpPr>
        <p:spPr bwMode="auto">
          <a:xfrm>
            <a:off x="312738" y="1782763"/>
            <a:ext cx="184150" cy="492125"/>
          </a:xfrm>
          <a:prstGeom prst="rect">
            <a:avLst/>
          </a:prstGeom>
          <a:noFill/>
          <a:ln>
            <a:miter lim="800000"/>
            <a:headEnd/>
            <a:tailEnd/>
          </a:ln>
        </p:spPr>
        <p:txBody>
          <a:bodyPr wrap="none">
            <a:spAutoFit/>
          </a:bodyPr>
          <a:lstStyle/>
          <a:p>
            <a:pPr eaLnBrk="1" hangingPunct="1">
              <a:defRPr/>
            </a:pPr>
            <a:endParaRPr lang="en-US" sz="2600" b="1" kern="0" dirty="0">
              <a:solidFill>
                <a:srgbClr val="0039A6">
                  <a:lumMod val="75000"/>
                </a:srgbClr>
              </a:solidFill>
              <a:latin typeface="Arial"/>
              <a:ea typeface="ＭＳ Ｐゴシック"/>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1"/>
          </p:nvPr>
        </p:nvSpPr>
        <p:spPr bwMode="auto">
          <a:xfrm>
            <a:off x="304800" y="2193925"/>
            <a:ext cx="5257800" cy="41148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indent="-182563">
              <a:spcBef>
                <a:spcPts val="800"/>
              </a:spcBef>
              <a:buFont typeface="Wingdings" charset="0"/>
              <a:buChar char="§"/>
            </a:pPr>
            <a:r>
              <a:rPr lang="en-US" dirty="0" smtClean="0">
                <a:solidFill>
                  <a:srgbClr val="002888"/>
                </a:solidFill>
                <a:latin typeface="Arial" charset="0"/>
                <a:cs typeface="Geneva" charset="0"/>
              </a:rPr>
              <a:t>We</a:t>
            </a:r>
            <a:r>
              <a:rPr lang="en-CA" dirty="0" smtClean="0">
                <a:solidFill>
                  <a:srgbClr val="002888"/>
                </a:solidFill>
                <a:latin typeface="Arial" charset="0"/>
                <a:cs typeface="Geneva" charset="0"/>
              </a:rPr>
              <a:t>’</a:t>
            </a:r>
            <a:r>
              <a:rPr lang="en-US" dirty="0" err="1" smtClean="0">
                <a:solidFill>
                  <a:srgbClr val="002888"/>
                </a:solidFill>
                <a:latin typeface="Arial" charset="0"/>
                <a:cs typeface="Geneva" charset="0"/>
              </a:rPr>
              <a:t>ll</a:t>
            </a:r>
            <a:r>
              <a:rPr lang="en-US" dirty="0" smtClean="0">
                <a:solidFill>
                  <a:srgbClr val="002888"/>
                </a:solidFill>
                <a:latin typeface="Arial" charset="0"/>
                <a:cs typeface="Geneva" charset="0"/>
              </a:rPr>
              <a:t> </a:t>
            </a:r>
            <a:r>
              <a:rPr lang="en-US" dirty="0">
                <a:solidFill>
                  <a:srgbClr val="002888"/>
                </a:solidFill>
                <a:latin typeface="Arial" charset="0"/>
                <a:cs typeface="Geneva" charset="0"/>
              </a:rPr>
              <a:t>use </a:t>
            </a:r>
            <a:r>
              <a:rPr lang="en-US" dirty="0">
                <a:solidFill>
                  <a:srgbClr val="182285"/>
                </a:solidFill>
                <a:latin typeface="Arial" charset="0"/>
                <a:cs typeface="Geneva" charset="0"/>
              </a:rPr>
              <a:t>your Canadian credit history </a:t>
            </a:r>
            <a:endParaRPr lang="en-US" dirty="0" smtClean="0">
              <a:solidFill>
                <a:srgbClr val="182285"/>
              </a:solidFill>
              <a:latin typeface="Arial" charset="0"/>
              <a:cs typeface="Geneva" charset="0"/>
            </a:endParaRPr>
          </a:p>
          <a:p>
            <a:pPr lvl="1" indent="-182563">
              <a:spcBef>
                <a:spcPts val="800"/>
              </a:spcBef>
              <a:buFont typeface="Wingdings" charset="0"/>
              <a:buChar char="§"/>
            </a:pPr>
            <a:r>
              <a:rPr lang="en-US" dirty="0" smtClean="0">
                <a:solidFill>
                  <a:srgbClr val="182285"/>
                </a:solidFill>
                <a:latin typeface="Arial" charset="0"/>
                <a:cs typeface="Geneva" charset="0"/>
              </a:rPr>
              <a:t>We will leverage your </a:t>
            </a:r>
            <a:r>
              <a:rPr lang="en-US" dirty="0">
                <a:solidFill>
                  <a:srgbClr val="182285"/>
                </a:solidFill>
                <a:latin typeface="Arial" charset="0"/>
                <a:cs typeface="Geneva" charset="0"/>
              </a:rPr>
              <a:t>RBC Royal Bank relationship </a:t>
            </a:r>
          </a:p>
          <a:p>
            <a:pPr lvl="1" indent="-182563">
              <a:spcBef>
                <a:spcPts val="800"/>
              </a:spcBef>
              <a:buFont typeface="Wingdings" charset="0"/>
              <a:buChar char="§"/>
            </a:pPr>
            <a:r>
              <a:rPr lang="en-US" dirty="0">
                <a:solidFill>
                  <a:srgbClr val="182285"/>
                </a:solidFill>
                <a:latin typeface="Arial" charset="0"/>
                <a:cs typeface="Geneva" charset="0"/>
              </a:rPr>
              <a:t>We provide financing in all 50 States</a:t>
            </a:r>
          </a:p>
          <a:p>
            <a:pPr lvl="1" indent="-182563">
              <a:spcBef>
                <a:spcPts val="800"/>
              </a:spcBef>
              <a:buFont typeface="Wingdings" charset="0"/>
              <a:buChar char="§"/>
            </a:pPr>
            <a:r>
              <a:rPr lang="en-US" dirty="0">
                <a:solidFill>
                  <a:srgbClr val="182285"/>
                </a:solidFill>
                <a:latin typeface="Arial" charset="0"/>
                <a:cs typeface="Geneva" charset="0"/>
              </a:rPr>
              <a:t>We never charge a foreign national premium </a:t>
            </a:r>
            <a:endParaRPr lang="en-US" dirty="0" smtClean="0">
              <a:solidFill>
                <a:srgbClr val="182285"/>
              </a:solidFill>
              <a:latin typeface="Arial" charset="0"/>
              <a:cs typeface="Geneva" charset="0"/>
            </a:endParaRPr>
          </a:p>
          <a:p>
            <a:pPr lvl="1" indent="-182563">
              <a:spcBef>
                <a:spcPts val="800"/>
              </a:spcBef>
              <a:buFont typeface="Wingdings" charset="0"/>
              <a:buChar char="§"/>
            </a:pPr>
            <a:r>
              <a:rPr lang="en-US" dirty="0" smtClean="0">
                <a:solidFill>
                  <a:srgbClr val="182285"/>
                </a:solidFill>
                <a:latin typeface="Arial" charset="0"/>
                <a:cs typeface="Geneva" charset="0"/>
              </a:rPr>
              <a:t>We’ll </a:t>
            </a:r>
            <a:r>
              <a:rPr lang="en-US" dirty="0">
                <a:solidFill>
                  <a:srgbClr val="182285"/>
                </a:solidFill>
                <a:latin typeface="Arial" charset="0"/>
                <a:cs typeface="Geneva" charset="0"/>
              </a:rPr>
              <a:t>help you close your</a:t>
            </a:r>
            <a:r>
              <a:rPr lang="en-US" dirty="0">
                <a:solidFill>
                  <a:srgbClr val="002888"/>
                </a:solidFill>
                <a:latin typeface="Arial" charset="0"/>
                <a:cs typeface="Geneva" charset="0"/>
              </a:rPr>
              <a:t> mortgage </a:t>
            </a:r>
            <a:r>
              <a:rPr lang="en-US" dirty="0">
                <a:solidFill>
                  <a:srgbClr val="182285"/>
                </a:solidFill>
                <a:latin typeface="Arial" charset="0"/>
                <a:cs typeface="Geneva" charset="0"/>
              </a:rPr>
              <a:t>in the U.S. or </a:t>
            </a:r>
            <a:r>
              <a:rPr lang="en-US" dirty="0" smtClean="0">
                <a:solidFill>
                  <a:srgbClr val="182285"/>
                </a:solidFill>
                <a:latin typeface="Arial" charset="0"/>
                <a:cs typeface="Geneva" charset="0"/>
              </a:rPr>
              <a:t>Canada</a:t>
            </a:r>
          </a:p>
          <a:p>
            <a:pPr lvl="1" indent="-182563">
              <a:spcBef>
                <a:spcPts val="800"/>
              </a:spcBef>
              <a:buFont typeface="Wingdings" charset="0"/>
              <a:buChar char="§"/>
            </a:pPr>
            <a:r>
              <a:rPr lang="en-US" dirty="0" smtClean="0">
                <a:solidFill>
                  <a:srgbClr val="182285"/>
                </a:solidFill>
                <a:latin typeface="Arial" charset="0"/>
                <a:cs typeface="Geneva" charset="0"/>
              </a:rPr>
              <a:t>Network of real estate related services trusted partners</a:t>
            </a:r>
          </a:p>
          <a:p>
            <a:pPr lvl="1" indent="-182563">
              <a:spcBef>
                <a:spcPts val="800"/>
              </a:spcBef>
              <a:buFont typeface="Wingdings" charset="0"/>
              <a:buChar char="§"/>
            </a:pPr>
            <a:endParaRPr lang="en-US" sz="1200" dirty="0">
              <a:solidFill>
                <a:srgbClr val="FF47A8"/>
              </a:solidFill>
              <a:latin typeface="Arial" charset="0"/>
              <a:cs typeface="Geneva" charset="0"/>
            </a:endParaRPr>
          </a:p>
          <a:p>
            <a:pPr lvl="2" indent="-182563">
              <a:spcBef>
                <a:spcPts val="800"/>
              </a:spcBef>
              <a:buFont typeface="Wingdings" charset="0"/>
              <a:buChar char="§"/>
            </a:pPr>
            <a:endParaRPr lang="en-US" sz="1200" dirty="0">
              <a:solidFill>
                <a:srgbClr val="FF47A8"/>
              </a:solidFill>
              <a:latin typeface="Arial" charset="0"/>
              <a:cs typeface="Geneva" charset="0"/>
            </a:endParaRPr>
          </a:p>
        </p:txBody>
      </p:sp>
      <p:sp>
        <p:nvSpPr>
          <p:cNvPr id="23554" name="Text Placeholder 3"/>
          <p:cNvSpPr>
            <a:spLocks noGrp="1"/>
          </p:cNvSpPr>
          <p:nvPr>
            <p:ph type="body"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p>
            <a:pPr>
              <a:defRPr/>
            </a:pPr>
            <a:r>
              <a:rPr lang="en-US" altLang="en-US" dirty="0" smtClean="0">
                <a:cs typeface="ＭＳ Ｐゴシック" pitchFamily="34" charset="-128"/>
              </a:rPr>
              <a:t>Benefits of an RBC Bank mortgage</a:t>
            </a:r>
          </a:p>
        </p:txBody>
      </p:sp>
      <p:pic>
        <p:nvPicPr>
          <p:cNvPr id="4" name="Picture 3" descr="Stack_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81200"/>
            <a:ext cx="1944688" cy="4419600"/>
          </a:xfrm>
          <a:prstGeom prst="rect">
            <a:avLst/>
          </a:prstGeom>
          <a:noFill/>
          <a:ln>
            <a:noFill/>
          </a:ln>
          <a:effectLst>
            <a:outerShdw blurRad="50800" dist="38100" dir="2700000" algn="tl" rotWithShape="0">
              <a:srgbClr val="000000">
                <a:alpha val="42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BC">
  <a:themeElements>
    <a:clrScheme name="Custom 6">
      <a:dk1>
        <a:srgbClr val="0039A6"/>
      </a:dk1>
      <a:lt1>
        <a:srgbClr val="FFFFFF"/>
      </a:lt1>
      <a:dk2>
        <a:srgbClr val="8CB7C7"/>
      </a:dk2>
      <a:lt2>
        <a:srgbClr val="FFCB00"/>
      </a:lt2>
      <a:accent1>
        <a:srgbClr val="8996A0"/>
      </a:accent1>
      <a:accent2>
        <a:srgbClr val="FD4239"/>
      </a:accent2>
      <a:accent3>
        <a:srgbClr val="D7C834"/>
      </a:accent3>
      <a:accent4>
        <a:srgbClr val="B5ADA6"/>
      </a:accent4>
      <a:accent5>
        <a:srgbClr val="B7A66D"/>
      </a:accent5>
      <a:accent6>
        <a:srgbClr val="CC006B"/>
      </a:accent6>
      <a:hlink>
        <a:srgbClr val="131313"/>
      </a:hlink>
      <a:folHlink>
        <a:srgbClr val="FFFFFF"/>
      </a:folHlink>
    </a:clrScheme>
    <a:fontScheme name="RBC">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1"/>
            </a:solidFill>
            <a:effectLst/>
            <a:latin typeface="Arial" pitchFamily="-111" charset="-52"/>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1"/>
            </a:solidFill>
            <a:effectLst/>
            <a:latin typeface="Arial" pitchFamily="-111" charset="-52"/>
            <a:ea typeface="ＭＳ Ｐゴシック" pitchFamily="-111" charset="-128"/>
            <a:cs typeface="ＭＳ Ｐゴシック" pitchFamily="-111" charset="-128"/>
          </a:defRPr>
        </a:defPPr>
      </a:lstStyle>
    </a:lnDef>
    <a:txDef>
      <a:spPr bwMode="auto">
        <a:noFill/>
        <a:ln>
          <a:miter lim="800000"/>
          <a:headEnd/>
          <a:tailEnd/>
        </a:ln>
      </a:spPr>
      <a:bodyPr>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600" b="1" i="0" u="none" strike="noStrike" kern="0" cap="none" spc="0" normalizeH="0" baseline="0" noProof="0" dirty="0" smtClean="0">
            <a:ln>
              <a:noFill/>
            </a:ln>
            <a:solidFill>
              <a:schemeClr val="tx1">
                <a:lumMod val="75000"/>
              </a:schemeClr>
            </a:solidFill>
            <a:effectLst/>
            <a:uLnTx/>
            <a:uFillTx/>
            <a:latin typeface="+mj-lt"/>
            <a:ea typeface="+mj-ea"/>
            <a:cs typeface="+mj-cs"/>
          </a:defRPr>
        </a:defPPr>
      </a:lstStyle>
    </a:txDef>
  </a:objectDefaults>
  <a:extraClrSchemeLst>
    <a:extraClrScheme>
      <a:clrScheme name="RBC 1">
        <a:dk1>
          <a:srgbClr val="0B2C7F"/>
        </a:dk1>
        <a:lt1>
          <a:srgbClr val="FFFFFF"/>
        </a:lt1>
        <a:dk2>
          <a:srgbClr val="0B2C7F"/>
        </a:dk2>
        <a:lt2>
          <a:srgbClr val="8CB8C6"/>
        </a:lt2>
        <a:accent1>
          <a:srgbClr val="8996A0"/>
        </a:accent1>
        <a:accent2>
          <a:srgbClr val="FF5A00"/>
        </a:accent2>
        <a:accent3>
          <a:srgbClr val="FFFFFF"/>
        </a:accent3>
        <a:accent4>
          <a:srgbClr val="08246C"/>
        </a:accent4>
        <a:accent5>
          <a:srgbClr val="C4C9CD"/>
        </a:accent5>
        <a:accent6>
          <a:srgbClr val="E75100"/>
        </a:accent6>
        <a:hlink>
          <a:srgbClr val="D5C833"/>
        </a:hlink>
        <a:folHlink>
          <a:srgbClr val="B8A9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015C9CF2643E439AE62A1A23E11555" ma:contentTypeVersion="0" ma:contentTypeDescription="Create a new document." ma:contentTypeScope="" ma:versionID="7b91b92081238558d305dcafa7cf910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DF0526-4475-4D1B-AFD2-839F7F806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16320</TotalTime>
  <Words>1809</Words>
  <Application>Microsoft Office PowerPoint</Application>
  <PresentationFormat>On-screen Show (4:3)</PresentationFormat>
  <Paragraphs>174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Geneva</vt:lpstr>
      <vt:lpstr>Times</vt:lpstr>
      <vt:lpstr>Wingdings</vt:lpstr>
      <vt:lpstr>ヒラギノ明朝 Pro W3</vt:lpstr>
      <vt:lpstr>RBC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Forget, Alain</cp:lastModifiedBy>
  <cp:revision>895</cp:revision>
  <cp:lastPrinted>2018-01-18T18:01:57Z</cp:lastPrinted>
  <dcterms:created xsi:type="dcterms:W3CDTF">2012-04-04T20:09:38Z</dcterms:created>
  <dcterms:modified xsi:type="dcterms:W3CDTF">2018-08-13T15:41:02Z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0x010100CF015C9CF2643E439AE62A1A23E11555</vt:lpwstr>
  </property>
</Properties>
</file>